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handoutMasterIdLst>
    <p:handoutMasterId r:id="rId22"/>
  </p:handoutMasterIdLst>
  <p:sldIdLst>
    <p:sldId id="260" r:id="rId2"/>
    <p:sldId id="261" r:id="rId3"/>
    <p:sldId id="263" r:id="rId4"/>
    <p:sldId id="331" r:id="rId5"/>
    <p:sldId id="303" r:id="rId6"/>
    <p:sldId id="304" r:id="rId7"/>
    <p:sldId id="305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42" r:id="rId19"/>
    <p:sldId id="343" r:id="rId20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0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-2124" y="-10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956D9-B2D1-40FA-8FF0-345515842C14}" type="datetimeFigureOut">
              <a:rPr lang="en-US" smtClean="0"/>
              <a:t>9/20/2015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963A9-9E96-4F28-9BE9-4F8D8D74D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23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C4B8C2-D591-48B1-AB04-E633F72FA0EE}" type="datetimeFigureOut">
              <a:rPr lang="en-US" smtClean="0"/>
              <a:t>9/20/2015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B018C-7A2E-4926-9E2E-D683A17E8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18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 anchor="t"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1E985-B6B3-4299-90B9-9D5BBD336186}" type="datetime1">
              <a:rPr lang="ko-KR" altLang="en-US" smtClean="0"/>
              <a:t>2015-09-20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ED21-60E2-486E-98D9-DE8F18C71747}" type="datetime1">
              <a:rPr lang="ko-KR" altLang="en-US" smtClean="0"/>
              <a:t>2015-09-20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7643834" y="-15949"/>
            <a:ext cx="1500166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9B9-DE2D-451C-A0A0-A94FE39ABA33}" type="datetime1">
              <a:rPr lang="ko-KR" altLang="en-US" smtClean="0"/>
              <a:t>2015-09-20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"/>
            <a:ext cx="28572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A12-CFF9-45CA-8A37-9BB178A43AB5}" type="datetime1">
              <a:rPr lang="ko-KR" altLang="en-US" smtClean="0"/>
              <a:t>2015-09-20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9"/>
            <a:ext cx="456478" cy="6857999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 anchor="ctr"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날짜 개체 틀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3913FD8F-C03D-4111-812F-C0F62EB43953}" type="datetime1">
              <a:rPr lang="ko-KR" altLang="en-US" smtClean="0"/>
              <a:t>2015-09-20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285728"/>
            <a:ext cx="9144032" cy="114301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CAED-8145-4055-9099-95762E51FDC4}" type="datetime1">
              <a:rPr lang="ko-KR" altLang="en-US" smtClean="0"/>
              <a:t>2015-09-20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09A11-2194-4F5E-A717-64502CAD3DBC}" type="datetime1">
              <a:rPr lang="ko-KR" altLang="en-US" smtClean="0"/>
              <a:t>2015-09-20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8859915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FA3FC-167D-4B5B-AAD1-838CFE9CFC38}" type="datetime1">
              <a:rPr lang="ko-KR" altLang="en-US" smtClean="0"/>
              <a:t>2015-09-20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8B201-D55C-485D-9CA2-960BD913C10F}" type="datetime1">
              <a:rPr lang="ko-KR" altLang="en-US" smtClean="0"/>
              <a:t>2015-09-20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 bwMode="invGray">
          <a:xfrm>
            <a:off x="285720" y="263808"/>
            <a:ext cx="8858280" cy="664862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8D8CD-F832-490B-ADE6-9F269C858525}" type="datetime1">
              <a:rPr lang="ko-KR" altLang="en-US" smtClean="0"/>
              <a:t>2015-09-20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571876"/>
            <a:ext cx="9144000" cy="3286126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B606D-EE60-46F0-A2E3-EA311A8B1770}" type="datetime1">
              <a:rPr lang="ko-KR" altLang="en-US" smtClean="0"/>
              <a:t>2015-09-20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9775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/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0" y="2380"/>
            <a:ext cx="9144000" cy="283348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12353" y="274638"/>
            <a:ext cx="8545927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B98C93A-7D83-414C-8908-7F2675BEC936}" type="datetime1">
              <a:rPr lang="ko-KR" altLang="en-US" smtClean="0"/>
              <a:t>2015-09-20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b="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is.go.kr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Ch. </a:t>
            </a:r>
            <a:r>
              <a:rPr lang="en-US" dirty="0" smtClean="0"/>
              <a:t>4. </a:t>
            </a:r>
            <a:r>
              <a:rPr lang="ko-KR" altLang="en-US" dirty="0" err="1" smtClean="0"/>
              <a:t>자원량</a:t>
            </a:r>
            <a:r>
              <a:rPr lang="en-US" altLang="ko-KR" dirty="0" smtClean="0"/>
              <a:t>(</a:t>
            </a:r>
            <a:r>
              <a:rPr lang="ko-KR" altLang="en-US" dirty="0" smtClean="0"/>
              <a:t>매장량</a:t>
            </a:r>
            <a:r>
              <a:rPr lang="en-US" altLang="ko-KR" dirty="0" smtClean="0"/>
              <a:t>)</a:t>
            </a:r>
            <a:r>
              <a:rPr lang="ko-KR" altLang="en-US" dirty="0" smtClean="0"/>
              <a:t> 평가 및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개발 계획 수립</a:t>
            </a: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947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10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611560" y="1368760"/>
            <a:ext cx="8229600" cy="4525963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호주</a:t>
            </a:r>
            <a:r>
              <a:rPr lang="en-US" altLang="ko-KR" dirty="0" smtClean="0"/>
              <a:t>(JORC), </a:t>
            </a:r>
            <a:r>
              <a:rPr lang="ko-KR" altLang="en-US" dirty="0" err="1" smtClean="0"/>
              <a:t>카나다</a:t>
            </a:r>
            <a:r>
              <a:rPr lang="en-US" altLang="ko-KR" dirty="0" smtClean="0"/>
              <a:t>(CIM)</a:t>
            </a:r>
            <a:endParaRPr lang="en-US" altLang="ko-KR" dirty="0" smtClean="0"/>
          </a:p>
        </p:txBody>
      </p:sp>
      <p:pic>
        <p:nvPicPr>
          <p:cNvPr id="3074" name="Picture 2" descr="http://www.geogeny.biz/images/business/img0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320" y="2281687"/>
            <a:ext cx="6120680" cy="374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99320" y="6165304"/>
            <a:ext cx="38331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http</a:t>
            </a:r>
            <a:r>
              <a:rPr lang="en-US" sz="1200" dirty="0"/>
              <a:t>://www.geogeny.biz/page.php?Main=2&amp;sub=1_1</a:t>
            </a:r>
          </a:p>
        </p:txBody>
      </p:sp>
    </p:spTree>
    <p:extLst>
      <p:ext uri="{BB962C8B-B14F-4D97-AF65-F5344CB8AC3E}">
        <p14:creationId xmlns:p14="http://schemas.microsoft.com/office/powerpoint/2010/main" val="326587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11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러시아</a:t>
            </a:r>
            <a:r>
              <a:rPr lang="en-US" altLang="ko-KR" dirty="0" smtClean="0"/>
              <a:t>, </a:t>
            </a:r>
            <a:r>
              <a:rPr lang="ko-KR" altLang="en-US" dirty="0" smtClean="0"/>
              <a:t>베트남 </a:t>
            </a:r>
            <a:r>
              <a:rPr lang="en-US" altLang="ko-KR" dirty="0" smtClean="0"/>
              <a:t>(</a:t>
            </a:r>
            <a:r>
              <a:rPr lang="ko-KR" altLang="en-US" dirty="0" smtClean="0"/>
              <a:t>사회주의 국가</a:t>
            </a:r>
            <a:r>
              <a:rPr lang="en-US" altLang="ko-KR" dirty="0" smtClean="0"/>
              <a:t>?)</a:t>
            </a:r>
            <a:endParaRPr lang="en-US" altLang="ko-KR" dirty="0" smtClean="0"/>
          </a:p>
          <a:p>
            <a:pPr lvl="1"/>
            <a:r>
              <a:rPr lang="ko-KR" altLang="en-US" sz="2000" dirty="0"/>
              <a:t>탐사의 정도와 </a:t>
            </a:r>
            <a:r>
              <a:rPr lang="ko-KR" altLang="en-US" sz="2000" dirty="0" err="1"/>
              <a:t>광상별</a:t>
            </a:r>
            <a:r>
              <a:rPr lang="ko-KR" altLang="en-US" sz="2000" dirty="0"/>
              <a:t> 부존특성</a:t>
            </a:r>
            <a:r>
              <a:rPr lang="en-US" altLang="ko-KR" sz="2000" dirty="0"/>
              <a:t>, </a:t>
            </a:r>
            <a:r>
              <a:rPr lang="ko-KR" altLang="en-US" sz="2000" dirty="0" smtClean="0"/>
              <a:t>개발가능 등에 따라</a:t>
            </a:r>
            <a:endParaRPr lang="en-US" altLang="ko-KR" sz="2000" dirty="0" smtClean="0"/>
          </a:p>
          <a:p>
            <a:endParaRPr lang="en-US" altLang="ko-KR" dirty="0" smtClean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066749"/>
              </p:ext>
            </p:extLst>
          </p:nvPr>
        </p:nvGraphicFramePr>
        <p:xfrm>
          <a:off x="1211288" y="2542155"/>
          <a:ext cx="6961111" cy="3983188"/>
        </p:xfrm>
        <a:graphic>
          <a:graphicData uri="http://schemas.openxmlformats.org/drawingml/2006/table">
            <a:tbl>
              <a:tblPr/>
              <a:tblGrid>
                <a:gridCol w="977886"/>
                <a:gridCol w="1186228"/>
                <a:gridCol w="1186228"/>
                <a:gridCol w="2320370"/>
                <a:gridCol w="1290399"/>
              </a:tblGrid>
              <a:tr h="51405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휴먼고딕" panose="02010504000101010101" pitchFamily="2" charset="-127"/>
                        </a:rPr>
                        <a:t>매장량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휴먼고딕" panose="02010504000101010101" pitchFamily="2" charset="-127"/>
                        </a:rPr>
                        <a:t>구 분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휴먼고딕" panose="02010504000101010101" pitchFamily="2" charset="-127"/>
                        </a:rPr>
                        <a:t>탐 사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휴먼고딕" panose="02010504000101010101" pitchFamily="2" charset="-127"/>
                        </a:rPr>
                        <a:t>개 발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휴먼고딕" panose="02010504000101010101" pitchFamily="2" charset="-127"/>
                        </a:rPr>
                        <a:t>구 분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휴먼고딕" panose="02010504000101010101" pitchFamily="2" charset="-127"/>
                        </a:rPr>
                        <a:t>비 고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801">
                <a:tc>
                  <a:txBody>
                    <a:bodyPr/>
                    <a:lstStyle/>
                    <a:p>
                      <a:pPr marL="3810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휴먼고딕" panose="02010504000101010101" pitchFamily="2" charset="-127"/>
                        </a:rPr>
                        <a:t>A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휴먼고딕" panose="02010504000101010101" pitchFamily="2" charset="-127"/>
                        </a:rPr>
                        <a:t>세부탐사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휴먼고딕" panose="02010504000101010101" pitchFamily="2" charset="-127"/>
                        </a:rPr>
                        <a:t>시행지역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휴먼고딕" panose="02010504000101010101" pitchFamily="2" charset="-127"/>
                        </a:rPr>
                        <a:t>개발지역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휴먼고딕" panose="02010504000101010101" pitchFamily="2" charset="-127"/>
                        </a:rPr>
                        <a:t>채광계획 설정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801">
                <a:tc>
                  <a:txBody>
                    <a:bodyPr/>
                    <a:lstStyle/>
                    <a:p>
                      <a:pPr marL="3810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휴먼고딕" panose="02010504000101010101" pitchFamily="2" charset="-127"/>
                        </a:rPr>
                        <a:t>B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휴먼고딕" panose="02010504000101010101" pitchFamily="2" charset="-127"/>
                        </a:rPr>
                        <a:t>채광계획 미설정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801">
                <a:tc>
                  <a:txBody>
                    <a:bodyPr/>
                    <a:lstStyle/>
                    <a:p>
                      <a:pPr marL="3810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휴먼고딕" panose="02010504000101010101" pitchFamily="2" charset="-127"/>
                        </a:rPr>
                        <a:t>C</a:t>
                      </a:r>
                      <a:r>
                        <a:rPr lang="en-US" sz="1400" kern="0" spc="0" baseline="-25000">
                          <a:solidFill>
                            <a:srgbClr val="000000"/>
                          </a:solidFill>
                          <a:effectLst/>
                          <a:latin typeface="휴먼고딕" panose="02010504000101010101" pitchFamily="2" charset="-127"/>
                        </a:rPr>
                        <a:t>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휴먼고딕" panose="02010504000101010101" pitchFamily="2" charset="-127"/>
                        </a:rPr>
                        <a:t>미개발지역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휴먼고딕" panose="02010504000101010101" pitchFamily="2" charset="-127"/>
                        </a:rPr>
                        <a:t>부분적 시추시행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9128">
                <a:tc>
                  <a:txBody>
                    <a:bodyPr/>
                    <a:lstStyle/>
                    <a:p>
                      <a:pPr marL="3810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휴먼고딕" panose="02010504000101010101" pitchFamily="2" charset="-127"/>
                        </a:rPr>
                        <a:t>C</a:t>
                      </a:r>
                      <a:r>
                        <a:rPr lang="en-US" sz="1400" kern="0" spc="0" baseline="-25000">
                          <a:solidFill>
                            <a:srgbClr val="000000"/>
                          </a:solidFill>
                          <a:effectLst/>
                          <a:latin typeface="휴먼고딕" panose="02010504000101010101" pitchFamily="2" charset="-127"/>
                        </a:rPr>
                        <a:t>2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휴먼고딕" panose="02010504000101010101" pitchFamily="2" charset="-127"/>
                        </a:rPr>
                        <a:t>미탐사지역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휴먼고딕" panose="02010504000101010101" pitchFamily="2" charset="-127"/>
                        </a:rPr>
                        <a:t>시추 미시행지역으로 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2700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휴먼고딕" panose="02010504000101010101" pitchFamily="2" charset="-127"/>
                        </a:rPr>
                        <a:t>광물부존지역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kern="0" spc="0" dirty="0">
                          <a:solidFill>
                            <a:srgbClr val="000000"/>
                          </a:solidFill>
                          <a:effectLst/>
                          <a:latin typeface="휴먼고딕" panose="02010504000101010101" pitchFamily="2" charset="-127"/>
                        </a:rPr>
                        <a:t>Prospective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270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kern="0" spc="0" dirty="0">
                          <a:solidFill>
                            <a:srgbClr val="000000"/>
                          </a:solidFill>
                          <a:effectLst/>
                          <a:latin typeface="휴먼고딕" panose="02010504000101010101" pitchFamily="2" charset="-127"/>
                        </a:rPr>
                        <a:t>Reserves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050">
                <a:tc>
                  <a:txBody>
                    <a:bodyPr/>
                    <a:lstStyle/>
                    <a:p>
                      <a:pPr marL="3810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휴먼고딕" panose="02010504000101010101" pitchFamily="2" charset="-127"/>
                        </a:rPr>
                        <a:t>P</a:t>
                      </a:r>
                      <a:r>
                        <a:rPr lang="en-US" sz="1400" kern="0" spc="0" baseline="-25000">
                          <a:solidFill>
                            <a:srgbClr val="000000"/>
                          </a:solidFill>
                          <a:effectLst/>
                          <a:latin typeface="휴먼고딕" panose="02010504000101010101" pitchFamily="2" charset="-127"/>
                        </a:rPr>
                        <a:t>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휴먼고딕" panose="02010504000101010101" pitchFamily="2" charset="-127"/>
                        </a:rPr>
                        <a:t>일반적으로 광상부존이 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2700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휴먼고딕" panose="02010504000101010101" pitchFamily="2" charset="-127"/>
                        </a:rPr>
                        <a:t>예상되는 지역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1270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kern="0" spc="0" dirty="0">
                          <a:solidFill>
                            <a:srgbClr val="000000"/>
                          </a:solidFill>
                          <a:effectLst/>
                          <a:latin typeface="휴먼고딕" panose="02010504000101010101" pitchFamily="2" charset="-127"/>
                        </a:rPr>
                        <a:t>Forecast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270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kern="0" spc="0" dirty="0">
                          <a:solidFill>
                            <a:srgbClr val="000000"/>
                          </a:solidFill>
                          <a:effectLst/>
                          <a:latin typeface="휴먼고딕" panose="02010504000101010101" pitchFamily="2" charset="-127"/>
                        </a:rPr>
                        <a:t>Reserves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724">
                <a:tc>
                  <a:txBody>
                    <a:bodyPr/>
                    <a:lstStyle/>
                    <a:p>
                      <a:pPr marL="3810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휴먼고딕" panose="02010504000101010101" pitchFamily="2" charset="-127"/>
                        </a:rPr>
                        <a:t>P</a:t>
                      </a:r>
                      <a:r>
                        <a:rPr lang="en-US" sz="1400" kern="0" spc="0" baseline="-25000">
                          <a:solidFill>
                            <a:srgbClr val="000000"/>
                          </a:solidFill>
                          <a:effectLst/>
                          <a:latin typeface="휴먼고딕" panose="02010504000101010101" pitchFamily="2" charset="-127"/>
                        </a:rPr>
                        <a:t>2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12700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휴먼고딕" panose="02010504000101010101" pitchFamily="2" charset="-127"/>
                        </a:rPr>
                        <a:t>지질학적 판단에 의해 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2700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ea typeface="휴먼고딕" panose="02010504000101010101" pitchFamily="2" charset="-127"/>
                        </a:rPr>
                        <a:t>광상부존이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휴먼고딕" panose="02010504000101010101" pitchFamily="2" charset="-127"/>
                        </a:rPr>
                        <a:t> 기대되는 지역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8833">
                <a:tc>
                  <a:txBody>
                    <a:bodyPr/>
                    <a:lstStyle/>
                    <a:p>
                      <a:pPr marL="3810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휴먼고딕" panose="02010504000101010101" pitchFamily="2" charset="-127"/>
                        </a:rPr>
                        <a:t>P</a:t>
                      </a:r>
                      <a:r>
                        <a:rPr lang="en-US" sz="1400" kern="0" spc="0" baseline="-25000" dirty="0">
                          <a:solidFill>
                            <a:srgbClr val="000000"/>
                          </a:solidFill>
                          <a:effectLst/>
                          <a:latin typeface="휴먼고딕" panose="02010504000101010101" pitchFamily="2" charset="-127"/>
                        </a:rPr>
                        <a:t>3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99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altLang="ko-KR" dirty="0"/>
              <a:t>B</a:t>
            </a:r>
            <a:r>
              <a:rPr lang="ko-KR" altLang="en-US" dirty="0"/>
              <a:t>급 </a:t>
            </a:r>
            <a:r>
              <a:rPr lang="en-US" altLang="ko-KR" dirty="0"/>
              <a:t>:  </a:t>
            </a:r>
            <a:r>
              <a:rPr lang="ko-KR" altLang="en-US" dirty="0"/>
              <a:t>지표지질</a:t>
            </a:r>
            <a:r>
              <a:rPr lang="en-US" altLang="ko-KR" dirty="0"/>
              <a:t>, </a:t>
            </a:r>
            <a:r>
              <a:rPr lang="ko-KR" altLang="en-US" dirty="0"/>
              <a:t>갱도</a:t>
            </a:r>
            <a:r>
              <a:rPr lang="en-US" altLang="ko-KR" dirty="0"/>
              <a:t>, Pit, </a:t>
            </a:r>
            <a:r>
              <a:rPr lang="ko-KR" altLang="en-US" dirty="0" err="1"/>
              <a:t>시추등을</a:t>
            </a:r>
            <a:r>
              <a:rPr lang="ko-KR" altLang="en-US" dirty="0"/>
              <a:t> 통해 </a:t>
            </a:r>
            <a:r>
              <a:rPr lang="en-US" altLang="ko-KR" dirty="0"/>
              <a:t>20m </a:t>
            </a:r>
            <a:r>
              <a:rPr lang="ko-KR" altLang="en-US" dirty="0"/>
              <a:t>간격으로 확인되는 구역 </a:t>
            </a:r>
          </a:p>
          <a:p>
            <a:pPr lvl="1"/>
            <a:r>
              <a:rPr lang="en-US" altLang="ko-KR" dirty="0" smtClean="0"/>
              <a:t>C1</a:t>
            </a:r>
            <a:r>
              <a:rPr lang="ko-KR" altLang="en-US" dirty="0"/>
              <a:t>급 </a:t>
            </a:r>
            <a:r>
              <a:rPr lang="en-US" altLang="ko-KR" dirty="0"/>
              <a:t>: </a:t>
            </a:r>
            <a:r>
              <a:rPr lang="ko-KR" altLang="en-US" dirty="0"/>
              <a:t>지표지질</a:t>
            </a:r>
            <a:r>
              <a:rPr lang="en-US" altLang="ko-KR" dirty="0"/>
              <a:t>, </a:t>
            </a:r>
            <a:r>
              <a:rPr lang="ko-KR" altLang="en-US" dirty="0"/>
              <a:t>갱도</a:t>
            </a:r>
            <a:r>
              <a:rPr lang="en-US" altLang="ko-KR" dirty="0"/>
              <a:t>, Pit, </a:t>
            </a:r>
            <a:r>
              <a:rPr lang="ko-KR" altLang="en-US" dirty="0" err="1"/>
              <a:t>시추등을</a:t>
            </a:r>
            <a:r>
              <a:rPr lang="ko-KR" altLang="en-US" dirty="0"/>
              <a:t> 통해 </a:t>
            </a:r>
            <a:r>
              <a:rPr lang="en-US" altLang="ko-KR" dirty="0"/>
              <a:t>10</a:t>
            </a:r>
            <a:r>
              <a:rPr lang="ko-KR" altLang="en-US" dirty="0"/>
              <a:t>～</a:t>
            </a:r>
            <a:r>
              <a:rPr lang="en-US" altLang="ko-KR" dirty="0"/>
              <a:t>30m </a:t>
            </a:r>
            <a:r>
              <a:rPr lang="ko-KR" altLang="en-US" dirty="0"/>
              <a:t>간격으로 확인되는 구역 </a:t>
            </a:r>
          </a:p>
          <a:p>
            <a:pPr lvl="1"/>
            <a:r>
              <a:rPr lang="en-US" altLang="ko-KR" dirty="0" smtClean="0"/>
              <a:t>C2</a:t>
            </a:r>
            <a:r>
              <a:rPr lang="ko-KR" altLang="en-US" dirty="0"/>
              <a:t>급 </a:t>
            </a:r>
            <a:r>
              <a:rPr lang="en-US" altLang="ko-KR" dirty="0"/>
              <a:t>: C1</a:t>
            </a:r>
            <a:r>
              <a:rPr lang="ko-KR" altLang="en-US" dirty="0"/>
              <a:t>의 주변부 및 </a:t>
            </a:r>
            <a:r>
              <a:rPr lang="ko-KR" altLang="en-US" dirty="0" err="1"/>
              <a:t>노두등이</a:t>
            </a:r>
            <a:r>
              <a:rPr lang="ko-KR" altLang="en-US" dirty="0"/>
              <a:t> </a:t>
            </a:r>
            <a:r>
              <a:rPr lang="en-US" altLang="ko-KR" dirty="0"/>
              <a:t>50m </a:t>
            </a:r>
            <a:r>
              <a:rPr lang="ko-KR" altLang="en-US" dirty="0"/>
              <a:t>간격으로 확인되는 구역 </a:t>
            </a:r>
          </a:p>
          <a:p>
            <a:pPr lvl="1"/>
            <a:r>
              <a:rPr lang="en-US" altLang="ko-KR" dirty="0" smtClean="0"/>
              <a:t>P1</a:t>
            </a:r>
            <a:r>
              <a:rPr lang="ko-KR" altLang="en-US" dirty="0"/>
              <a:t>급 </a:t>
            </a:r>
            <a:r>
              <a:rPr lang="en-US" altLang="ko-KR" dirty="0"/>
              <a:t>: C1, C2</a:t>
            </a:r>
            <a:r>
              <a:rPr lang="ko-KR" altLang="en-US" dirty="0"/>
              <a:t>에 비해 탐사가 미진하여 광맥의 폭과 </a:t>
            </a:r>
            <a:r>
              <a:rPr lang="ko-KR" altLang="en-US" dirty="0" err="1"/>
              <a:t>연장등이</a:t>
            </a:r>
            <a:r>
              <a:rPr lang="ko-KR" altLang="en-US" dirty="0"/>
              <a:t> 간헐적으로 </a:t>
            </a:r>
            <a:r>
              <a:rPr lang="ko-KR" altLang="en-US" dirty="0" smtClean="0"/>
              <a:t>파악되는 </a:t>
            </a:r>
            <a:r>
              <a:rPr lang="ko-KR" altLang="en-US" dirty="0"/>
              <a:t>구역 </a:t>
            </a:r>
          </a:p>
          <a:p>
            <a:pPr lvl="1"/>
            <a:r>
              <a:rPr lang="en-US" altLang="ko-KR" dirty="0" smtClean="0"/>
              <a:t>P2-3 </a:t>
            </a:r>
            <a:r>
              <a:rPr lang="ko-KR" altLang="en-US" dirty="0"/>
              <a:t>급 </a:t>
            </a:r>
            <a:r>
              <a:rPr lang="en-US" altLang="ko-KR" dirty="0"/>
              <a:t>: </a:t>
            </a:r>
            <a:r>
              <a:rPr lang="ko-KR" altLang="en-US" dirty="0"/>
              <a:t>광역지질조사에 의해 광맥의 폭과 연장이 파악되는 구역</a:t>
            </a: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9349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석유 </a:t>
            </a:r>
            <a:r>
              <a:rPr lang="ko-KR" altLang="en-US" dirty="0" err="1" smtClean="0"/>
              <a:t>자원량</a:t>
            </a:r>
            <a:r>
              <a:rPr lang="ko-KR" altLang="en-US" dirty="0" smtClean="0"/>
              <a:t> 평가 기준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2000" dirty="0" smtClean="0"/>
              <a:t>(2009</a:t>
            </a:r>
            <a:r>
              <a:rPr lang="ko-KR" altLang="en-US" sz="2000" dirty="0" smtClean="0"/>
              <a:t>년 </a:t>
            </a:r>
            <a:r>
              <a:rPr lang="en-US" altLang="ko-KR" sz="2000" dirty="0" smtClean="0"/>
              <a:t>12</a:t>
            </a:r>
            <a:r>
              <a:rPr lang="ko-KR" altLang="en-US" sz="2000" dirty="0" smtClean="0"/>
              <a:t>월 </a:t>
            </a:r>
            <a:r>
              <a:rPr lang="en-US" altLang="ko-KR" sz="2000" dirty="0" smtClean="0"/>
              <a:t>28</a:t>
            </a:r>
            <a:r>
              <a:rPr lang="ko-KR" altLang="en-US" sz="2000" dirty="0" smtClean="0"/>
              <a:t>일 지식경제부 보도자료</a:t>
            </a:r>
            <a:r>
              <a:rPr lang="en-US" altLang="ko-KR" sz="2000" dirty="0" smtClean="0"/>
              <a:t>)</a:t>
            </a:r>
            <a:endParaRPr lang="en-US" sz="20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13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ko-KR" altLang="en-US" dirty="0"/>
              <a:t>지식경제부</a:t>
            </a:r>
            <a:r>
              <a:rPr lang="en-US" altLang="ko-KR" dirty="0"/>
              <a:t>(</a:t>
            </a:r>
            <a:r>
              <a:rPr lang="ko-KR" altLang="en-US" dirty="0"/>
              <a:t>장관 </a:t>
            </a:r>
            <a:r>
              <a:rPr lang="en-US" altLang="ko-KR" dirty="0"/>
              <a:t>: </a:t>
            </a:r>
            <a:r>
              <a:rPr lang="ko-KR" altLang="en-US" dirty="0"/>
              <a:t>최경환</a:t>
            </a:r>
            <a:r>
              <a:rPr lang="en-US" altLang="ko-KR" dirty="0"/>
              <a:t>)</a:t>
            </a:r>
            <a:r>
              <a:rPr lang="ko-KR" altLang="en-US" dirty="0"/>
              <a:t>는 해외자원개발 관련 고시*를 개정하여 탐사</a:t>
            </a:r>
            <a:r>
              <a:rPr lang="en-US" altLang="ko-KR" dirty="0"/>
              <a:t>/</a:t>
            </a:r>
            <a:r>
              <a:rPr lang="ko-KR" altLang="en-US" dirty="0"/>
              <a:t>개발</a:t>
            </a:r>
            <a:r>
              <a:rPr lang="en-US" altLang="ko-KR" dirty="0"/>
              <a:t>/</a:t>
            </a:r>
            <a:r>
              <a:rPr lang="ko-KR" altLang="en-US" dirty="0"/>
              <a:t>생산 등 사업단계별 </a:t>
            </a:r>
            <a:r>
              <a:rPr lang="ko-KR" altLang="en-US" dirty="0" err="1"/>
              <a:t>석유자원량</a:t>
            </a:r>
            <a:r>
              <a:rPr lang="ko-KR" altLang="en-US" dirty="0"/>
              <a:t> 관련 용어의 정확한 사용을 촉진하기 위한 “</a:t>
            </a:r>
            <a:r>
              <a:rPr lang="ko-KR" altLang="en-US" dirty="0" err="1"/>
              <a:t>석유자원량</a:t>
            </a:r>
            <a:r>
              <a:rPr lang="ko-KR" altLang="en-US" dirty="0"/>
              <a:t> 평가 기준”을 </a:t>
            </a:r>
            <a:r>
              <a:rPr lang="ko-KR" altLang="en-US" dirty="0" smtClean="0"/>
              <a:t>발표</a:t>
            </a:r>
            <a:endParaRPr lang="en-US" altLang="ko-KR" dirty="0" smtClean="0"/>
          </a:p>
          <a:p>
            <a:pPr lvl="1"/>
            <a:r>
              <a:rPr lang="ko-KR" altLang="en-US" dirty="0"/>
              <a:t>그 동안 탐사</a:t>
            </a:r>
            <a:r>
              <a:rPr lang="en-US" altLang="ko-KR" dirty="0"/>
              <a:t>/</a:t>
            </a:r>
            <a:r>
              <a:rPr lang="ko-KR" altLang="en-US" dirty="0"/>
              <a:t>개발</a:t>
            </a:r>
            <a:r>
              <a:rPr lang="en-US" altLang="ko-KR" dirty="0"/>
              <a:t>/</a:t>
            </a:r>
            <a:r>
              <a:rPr lang="ko-KR" altLang="en-US" dirty="0"/>
              <a:t>생산 등 사업단계와 상관없이 사용되어 왔던 “매장량”이라는 용어를 상업성이 확보되기 이전에는 사용할 수 없다는 엄격한 제한을 둔 것으로</a:t>
            </a:r>
            <a:r>
              <a:rPr lang="en-US" altLang="ko-KR" dirty="0" smtClean="0"/>
              <a:t>,</a:t>
            </a:r>
          </a:p>
          <a:p>
            <a:pPr lvl="1"/>
            <a:r>
              <a:rPr lang="ko-KR" altLang="en-US" dirty="0"/>
              <a:t>단순하고 명확한 기준으로 </a:t>
            </a:r>
            <a:r>
              <a:rPr lang="ko-KR" altLang="en-US" dirty="0" err="1"/>
              <a:t>석유자원량</a:t>
            </a:r>
            <a:r>
              <a:rPr lang="en-US" altLang="ko-KR" dirty="0"/>
              <a:t>(</a:t>
            </a:r>
            <a:r>
              <a:rPr lang="ko-KR" altLang="en-US" dirty="0"/>
              <a:t>통상 매장량으로 사용해 왔음</a:t>
            </a:r>
            <a:r>
              <a:rPr lang="en-US" altLang="ko-KR" dirty="0"/>
              <a:t>) </a:t>
            </a:r>
            <a:r>
              <a:rPr lang="ko-KR" altLang="en-US" dirty="0"/>
              <a:t>관련 용어를 표준화함으로써 국내 유전 및 금융시장에서 오</a:t>
            </a:r>
            <a:r>
              <a:rPr lang="en-US" altLang="ko-KR" dirty="0"/>
              <a:t>․</a:t>
            </a:r>
            <a:r>
              <a:rPr lang="ko-KR" altLang="en-US" dirty="0"/>
              <a:t>남용을 최소화하기 위함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413833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sz="3400" dirty="0" smtClean="0"/>
              <a:t>이 </a:t>
            </a:r>
            <a:r>
              <a:rPr lang="ko-KR" altLang="en-US" sz="3400" dirty="0"/>
              <a:t>“</a:t>
            </a:r>
            <a:r>
              <a:rPr lang="ko-KR" altLang="en-US" sz="3400" dirty="0" err="1"/>
              <a:t>석유자원량</a:t>
            </a:r>
            <a:r>
              <a:rPr lang="ko-KR" altLang="en-US" sz="3400" dirty="0"/>
              <a:t> 평가 기준”은  석유개발 관련 세계 </a:t>
            </a:r>
            <a:r>
              <a:rPr lang="en-US" altLang="ko-KR" sz="3400" dirty="0"/>
              <a:t>4</a:t>
            </a:r>
            <a:r>
              <a:rPr lang="ko-KR" altLang="en-US" sz="3400" dirty="0"/>
              <a:t>대 기관*에서 공동 제안하고</a:t>
            </a:r>
            <a:r>
              <a:rPr lang="en-US" altLang="ko-KR" sz="3400" dirty="0"/>
              <a:t>, </a:t>
            </a:r>
            <a:r>
              <a:rPr lang="ko-KR" altLang="en-US" sz="3400" dirty="0"/>
              <a:t>전세계 석유개발산업 분야에서 통용되고 있는 “석유자원관리체계</a:t>
            </a:r>
            <a:r>
              <a:rPr lang="ko-KR" altLang="en-US" sz="3400" dirty="0" smtClean="0"/>
              <a:t>** </a:t>
            </a:r>
            <a:r>
              <a:rPr lang="en-US" altLang="ko-KR" sz="3400" dirty="0" smtClean="0"/>
              <a:t>(</a:t>
            </a:r>
            <a:r>
              <a:rPr lang="en-US" altLang="ko-KR" sz="3400" dirty="0"/>
              <a:t>2007 Petroleum Resources Management System (PRMS)”</a:t>
            </a:r>
            <a:r>
              <a:rPr lang="ko-KR" altLang="en-US" sz="3400" dirty="0"/>
              <a:t>를 국내에 도입하여 </a:t>
            </a:r>
            <a:r>
              <a:rPr lang="ko-KR" altLang="en-US" sz="3400" dirty="0" err="1"/>
              <a:t>석유자원량</a:t>
            </a:r>
            <a:r>
              <a:rPr lang="ko-KR" altLang="en-US" sz="3400" dirty="0"/>
              <a:t> 분류체계로 표준화한 것임 </a:t>
            </a:r>
            <a:endParaRPr lang="en-US" altLang="ko-KR" sz="3400" dirty="0" smtClean="0"/>
          </a:p>
          <a:p>
            <a:pPr lvl="1"/>
            <a:r>
              <a:rPr lang="ko-KR" altLang="en-US" sz="3100" dirty="0"/>
              <a:t>* </a:t>
            </a:r>
            <a:r>
              <a:rPr lang="ko-KR" altLang="en-US" sz="3100" dirty="0" err="1"/>
              <a:t>세계석유공학회</a:t>
            </a:r>
            <a:r>
              <a:rPr lang="en-US" altLang="ko-KR" sz="3100" dirty="0"/>
              <a:t>(</a:t>
            </a:r>
            <a:r>
              <a:rPr lang="en-US" sz="3100" dirty="0"/>
              <a:t>SPE, Society of Petroleum Engineers), </a:t>
            </a:r>
            <a:r>
              <a:rPr lang="ko-KR" altLang="en-US" sz="3100" dirty="0"/>
              <a:t>세계석유회의</a:t>
            </a:r>
            <a:r>
              <a:rPr lang="en-US" altLang="ko-KR" sz="3100" dirty="0"/>
              <a:t>(</a:t>
            </a:r>
            <a:r>
              <a:rPr lang="en-US" sz="3100" dirty="0"/>
              <a:t>WPC, World Petroleum Council), </a:t>
            </a:r>
            <a:r>
              <a:rPr lang="ko-KR" altLang="en-US" sz="3100" dirty="0"/>
              <a:t>미국석유지질학회</a:t>
            </a:r>
            <a:r>
              <a:rPr lang="en-US" altLang="ko-KR" sz="3100" dirty="0"/>
              <a:t>(</a:t>
            </a:r>
            <a:r>
              <a:rPr lang="en-US" sz="3100" dirty="0"/>
              <a:t>AAPG, American Association of Petroleum Geologists), </a:t>
            </a:r>
            <a:r>
              <a:rPr lang="ko-KR" altLang="en-US" sz="3100" dirty="0"/>
              <a:t>석유자원평가학회</a:t>
            </a:r>
            <a:r>
              <a:rPr lang="en-US" altLang="ko-KR" sz="3100" dirty="0"/>
              <a:t>(</a:t>
            </a:r>
            <a:r>
              <a:rPr lang="en-US" sz="3100" dirty="0"/>
              <a:t>SPEE, Society of Petroleum Evaluation Engineers</a:t>
            </a:r>
            <a:r>
              <a:rPr lang="en-US" sz="3100" dirty="0" smtClean="0"/>
              <a:t>)</a:t>
            </a:r>
          </a:p>
          <a:p>
            <a:pPr lvl="1"/>
            <a:r>
              <a:rPr lang="ko-KR" altLang="en-US" sz="3100" dirty="0"/>
              <a:t>** 미국증권거래위원회</a:t>
            </a:r>
            <a:r>
              <a:rPr lang="en-US" altLang="ko-KR" sz="3100" dirty="0"/>
              <a:t>(</a:t>
            </a:r>
            <a:r>
              <a:rPr lang="en-US" sz="3100" dirty="0"/>
              <a:t>SEC, Securities and Exchange Commission)</a:t>
            </a:r>
            <a:r>
              <a:rPr lang="ko-KR" altLang="en-US" sz="3100" dirty="0"/>
              <a:t>도 </a:t>
            </a:r>
            <a:r>
              <a:rPr lang="en-US" altLang="ko-KR" sz="3100" dirty="0"/>
              <a:t>2010</a:t>
            </a:r>
            <a:r>
              <a:rPr lang="ko-KR" altLang="en-US" sz="3100" dirty="0"/>
              <a:t>년도부터 </a:t>
            </a:r>
            <a:r>
              <a:rPr lang="ko-KR" altLang="en-US" sz="3100" dirty="0" smtClean="0"/>
              <a:t>동 관리체계를 </a:t>
            </a:r>
            <a:r>
              <a:rPr lang="ko-KR" altLang="en-US" sz="3100" dirty="0"/>
              <a:t>적용</a:t>
            </a:r>
            <a:endParaRPr lang="en-US" sz="31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20719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1"/>
            <a:r>
              <a:rPr lang="ko-KR" altLang="en-US" dirty="0"/>
              <a:t>사업단계에 따라 </a:t>
            </a:r>
            <a:r>
              <a:rPr lang="ko-KR" altLang="en-US" dirty="0" err="1"/>
              <a:t>석유자원량을</a:t>
            </a:r>
            <a:r>
              <a:rPr lang="ko-KR" altLang="en-US" dirty="0"/>
              <a:t> </a:t>
            </a:r>
            <a:r>
              <a:rPr lang="ko-KR" altLang="en-US" dirty="0" err="1"/>
              <a:t>부존량</a:t>
            </a:r>
            <a:r>
              <a:rPr lang="en-US" altLang="ko-KR" dirty="0"/>
              <a:t>(Initially in-place), </a:t>
            </a:r>
            <a:r>
              <a:rPr lang="ko-KR" altLang="en-US" dirty="0" err="1"/>
              <a:t>자원량</a:t>
            </a:r>
            <a:r>
              <a:rPr lang="en-US" altLang="ko-KR" dirty="0"/>
              <a:t>(Resources), </a:t>
            </a:r>
            <a:r>
              <a:rPr lang="ko-KR" altLang="en-US" dirty="0"/>
              <a:t>매장량</a:t>
            </a:r>
            <a:r>
              <a:rPr lang="en-US" altLang="ko-KR" dirty="0"/>
              <a:t>(Reserves)</a:t>
            </a:r>
            <a:r>
              <a:rPr lang="ko-KR" altLang="en-US" dirty="0"/>
              <a:t>으로 </a:t>
            </a:r>
            <a:r>
              <a:rPr lang="ko-KR" altLang="en-US" dirty="0" smtClean="0"/>
              <a:t>구분</a:t>
            </a:r>
            <a:endParaRPr lang="en-US" altLang="ko-KR" dirty="0" smtClean="0"/>
          </a:p>
          <a:p>
            <a:pPr lvl="2"/>
            <a:r>
              <a:rPr lang="ko-KR" altLang="en-US" dirty="0"/>
              <a:t>탐사단계에서는 시추에 의해 석유 발견 前에는 </a:t>
            </a:r>
            <a:r>
              <a:rPr lang="ko-KR" altLang="en-US" dirty="0" err="1"/>
              <a:t>탐사자원량</a:t>
            </a:r>
            <a:r>
              <a:rPr lang="en-US" altLang="ko-KR" dirty="0"/>
              <a:t>(Prospective Resources), </a:t>
            </a:r>
            <a:r>
              <a:rPr lang="ko-KR" altLang="en-US" dirty="0"/>
              <a:t>발견 後에는 </a:t>
            </a:r>
            <a:r>
              <a:rPr lang="ko-KR" altLang="en-US" dirty="0" err="1"/>
              <a:t>발견잠재자원량</a:t>
            </a:r>
            <a:r>
              <a:rPr lang="en-US" altLang="ko-KR" dirty="0"/>
              <a:t>(Contingent Resources) ,</a:t>
            </a:r>
            <a:r>
              <a:rPr lang="ko-KR" altLang="en-US" dirty="0"/>
              <a:t>상업성 확보 이후 개발</a:t>
            </a:r>
            <a:r>
              <a:rPr lang="en-US" altLang="ko-KR" dirty="0"/>
              <a:t>/</a:t>
            </a:r>
            <a:r>
              <a:rPr lang="ko-KR" altLang="en-US" dirty="0"/>
              <a:t>생산단계에서만 “매장량” 용어 </a:t>
            </a:r>
            <a:r>
              <a:rPr lang="ko-KR" altLang="en-US" dirty="0" smtClean="0"/>
              <a:t>사용</a:t>
            </a:r>
            <a:endParaRPr lang="en-US" altLang="ko-KR" dirty="0" smtClean="0"/>
          </a:p>
          <a:p>
            <a:pPr lvl="2"/>
            <a:r>
              <a:rPr lang="ko-KR" altLang="en-US" dirty="0"/>
              <a:t>상업성 확보 이후 매장량은 확실성 정도에 따라 확인</a:t>
            </a:r>
            <a:r>
              <a:rPr lang="en-US" altLang="ko-KR" dirty="0"/>
              <a:t>(Proved), </a:t>
            </a:r>
            <a:r>
              <a:rPr lang="ko-KR" altLang="en-US" dirty="0"/>
              <a:t>추정</a:t>
            </a:r>
            <a:r>
              <a:rPr lang="en-US" altLang="ko-KR" dirty="0"/>
              <a:t>(Probable), </a:t>
            </a:r>
            <a:r>
              <a:rPr lang="ko-KR" altLang="en-US" dirty="0"/>
              <a:t>가능</a:t>
            </a:r>
            <a:r>
              <a:rPr lang="en-US" altLang="ko-KR" dirty="0"/>
              <a:t>(Possible) </a:t>
            </a:r>
            <a:r>
              <a:rPr lang="ko-KR" altLang="en-US" dirty="0"/>
              <a:t>매장량으로 분류하며</a:t>
            </a:r>
            <a:r>
              <a:rPr lang="en-US" altLang="ko-KR" dirty="0"/>
              <a:t>, 1P, 2P, 3P </a:t>
            </a:r>
            <a:r>
              <a:rPr lang="ko-KR" altLang="en-US" dirty="0"/>
              <a:t>등을 사용하여 </a:t>
            </a:r>
            <a:r>
              <a:rPr lang="ko-KR" altLang="en-US" dirty="0" smtClean="0"/>
              <a:t>산정함</a:t>
            </a:r>
            <a:endParaRPr lang="en-US" altLang="ko-KR" dirty="0" smtClean="0"/>
          </a:p>
          <a:p>
            <a:pPr lvl="3"/>
            <a:r>
              <a:rPr lang="en-US" altLang="ko-KR" dirty="0"/>
              <a:t>1P : </a:t>
            </a:r>
            <a:r>
              <a:rPr lang="ko-KR" altLang="en-US" dirty="0"/>
              <a:t>확인매장량과 동일하며</a:t>
            </a:r>
            <a:r>
              <a:rPr lang="en-US" altLang="ko-KR" dirty="0"/>
              <a:t>, </a:t>
            </a:r>
            <a:r>
              <a:rPr lang="ko-KR" altLang="en-US" dirty="0"/>
              <a:t>매장량의 최소 </a:t>
            </a:r>
            <a:r>
              <a:rPr lang="ko-KR" altLang="en-US" dirty="0" err="1" smtClean="0"/>
              <a:t>평가량</a:t>
            </a:r>
            <a:endParaRPr lang="en-US" altLang="ko-KR" dirty="0" smtClean="0"/>
          </a:p>
          <a:p>
            <a:pPr lvl="3"/>
            <a:r>
              <a:rPr lang="en-US" altLang="ko-KR" dirty="0"/>
              <a:t>2P : </a:t>
            </a:r>
            <a:r>
              <a:rPr lang="ko-KR" altLang="en-US" dirty="0"/>
              <a:t>확인매장량과 추정매장량의 합</a:t>
            </a:r>
            <a:r>
              <a:rPr lang="en-US" altLang="ko-KR" dirty="0"/>
              <a:t>, </a:t>
            </a:r>
            <a:r>
              <a:rPr lang="ko-KR" altLang="en-US" dirty="0"/>
              <a:t>매장량의 최적 </a:t>
            </a:r>
            <a:r>
              <a:rPr lang="ko-KR" altLang="en-US" dirty="0" err="1" smtClean="0"/>
              <a:t>평가량</a:t>
            </a:r>
            <a:endParaRPr lang="en-US" altLang="ko-KR" dirty="0" smtClean="0"/>
          </a:p>
          <a:p>
            <a:pPr lvl="3"/>
            <a:r>
              <a:rPr lang="en-US" altLang="ko-KR" dirty="0"/>
              <a:t>3P : </a:t>
            </a:r>
            <a:r>
              <a:rPr lang="ko-KR" altLang="en-US" dirty="0"/>
              <a:t>확인</a:t>
            </a:r>
            <a:r>
              <a:rPr lang="en-US" altLang="ko-KR" dirty="0"/>
              <a:t>, </a:t>
            </a:r>
            <a:r>
              <a:rPr lang="ko-KR" altLang="en-US" dirty="0"/>
              <a:t>추정</a:t>
            </a:r>
            <a:r>
              <a:rPr lang="en-US" altLang="ko-KR" dirty="0"/>
              <a:t>, </a:t>
            </a:r>
            <a:r>
              <a:rPr lang="ko-KR" altLang="en-US" dirty="0"/>
              <a:t>가능매장량의 합</a:t>
            </a:r>
            <a:r>
              <a:rPr lang="en-US" altLang="ko-KR" dirty="0"/>
              <a:t>, </a:t>
            </a:r>
            <a:r>
              <a:rPr lang="ko-KR" altLang="en-US" dirty="0"/>
              <a:t>매장량의 최대 </a:t>
            </a:r>
            <a:r>
              <a:rPr lang="ko-KR" altLang="en-US" dirty="0" err="1" smtClean="0"/>
              <a:t>평가량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3134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2448496"/>
              </p:ext>
            </p:extLst>
          </p:nvPr>
        </p:nvGraphicFramePr>
        <p:xfrm>
          <a:off x="971600" y="2060846"/>
          <a:ext cx="7776864" cy="4139598"/>
        </p:xfrm>
        <a:graphic>
          <a:graphicData uri="http://schemas.openxmlformats.org/drawingml/2006/table">
            <a:tbl>
              <a:tblPr/>
              <a:tblGrid>
                <a:gridCol w="1440160"/>
                <a:gridCol w="1353496"/>
                <a:gridCol w="597544"/>
                <a:gridCol w="1074952"/>
                <a:gridCol w="1582520"/>
                <a:gridCol w="1728192"/>
              </a:tblGrid>
              <a:tr h="806490">
                <a:tc gridSpan="2">
                  <a:txBody>
                    <a:bodyPr/>
                    <a:lstStyle/>
                    <a:p>
                      <a:pPr marL="0" marR="0" indent="-44323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ea typeface="휴먼명조" panose="02010504000101010101" pitchFamily="2" charset="-127"/>
                        </a:rPr>
                        <a:t>기존 매장량 관련 용어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ea typeface="휴먼명조" panose="02010504000101010101" pitchFamily="2" charset="-127"/>
                        </a:rPr>
                        <a:t>⇨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ea typeface="휴먼명조" panose="02010504000101010101" pitchFamily="2" charset="-127"/>
                        </a:rPr>
                        <a:t>새로운 </a:t>
                      </a:r>
                      <a:r>
                        <a:rPr lang="ko-KR" altLang="en-US" sz="1800" kern="0" spc="0" dirty="0" err="1">
                          <a:solidFill>
                            <a:srgbClr val="000000"/>
                          </a:solidFill>
                          <a:effectLst/>
                          <a:ea typeface="휴먼명조" panose="02010504000101010101" pitchFamily="2" charset="-127"/>
                        </a:rPr>
                        <a:t>석유자원량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ea typeface="휴먼명조" panose="02010504000101010101" pitchFamily="2" charset="-127"/>
                        </a:rPr>
                        <a:t> 관련 용어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6490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ea typeface="휴먼명조" panose="02010504000101010101" pitchFamily="2" charset="-127"/>
                        </a:rPr>
                        <a:t>탐사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ea typeface="휴먼명조" panose="02010504000101010101" pitchFamily="2" charset="-127"/>
                        </a:rPr>
                        <a:t>추정매장량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ea typeface="휴먼명조" panose="02010504000101010101" pitchFamily="2" charset="-127"/>
                        </a:rPr>
                        <a:t>탐사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ea typeface="휴먼명조" panose="02010504000101010101" pitchFamily="2" charset="-127"/>
                        </a:rPr>
                        <a:t>시추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ea typeface="한양신명조"/>
                        </a:rPr>
                        <a:t>前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 err="1">
                          <a:solidFill>
                            <a:srgbClr val="000000"/>
                          </a:solidFill>
                          <a:effectLst/>
                          <a:ea typeface="휴먼명조" panose="02010504000101010101" pitchFamily="2" charset="-127"/>
                        </a:rPr>
                        <a:t>탐사자원량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64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ea typeface="휴먼명조" panose="02010504000101010101" pitchFamily="2" charset="-127"/>
                        </a:rPr>
                        <a:t>시추 </a:t>
                      </a: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ea typeface="한양신명조"/>
                        </a:rPr>
                        <a:t>後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 err="1">
                          <a:solidFill>
                            <a:srgbClr val="000000"/>
                          </a:solidFill>
                          <a:effectLst/>
                          <a:ea typeface="휴먼명조" panose="02010504000101010101" pitchFamily="2" charset="-127"/>
                        </a:rPr>
                        <a:t>발견잠재자원량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64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ea typeface="휴먼명조" panose="02010504000101010101" pitchFamily="2" charset="-127"/>
                        </a:rPr>
                        <a:t>개발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ea typeface="휴먼명조" panose="02010504000101010101" pitchFamily="2" charset="-127"/>
                        </a:rPr>
                        <a:t>확인매장량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ea typeface="휴먼명조" panose="02010504000101010101" pitchFamily="2" charset="-127"/>
                        </a:rPr>
                        <a:t>개발</a:t>
                      </a:r>
                      <a:r>
                        <a:rPr lang="en-US" altLang="ko-KR" sz="1800" kern="0" spc="0">
                          <a:solidFill>
                            <a:srgbClr val="000000"/>
                          </a:solidFill>
                          <a:effectLst/>
                          <a:latin typeface="휴먼명조" panose="02010504000101010101" pitchFamily="2" charset="-127"/>
                        </a:rPr>
                        <a:t>/</a:t>
                      </a: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ea typeface="휴먼명조" panose="02010504000101010101" pitchFamily="2" charset="-127"/>
                        </a:rPr>
                        <a:t>생산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ea typeface="휴먼명조" panose="02010504000101010101" pitchFamily="2" charset="-127"/>
                        </a:rPr>
                        <a:t>개발 착수 </a:t>
                      </a: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ea typeface="한양신명조"/>
                        </a:rPr>
                        <a:t>前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 err="1">
                          <a:solidFill>
                            <a:srgbClr val="000000"/>
                          </a:solidFill>
                          <a:effectLst/>
                          <a:ea typeface="휴먼명조" panose="02010504000101010101" pitchFamily="2" charset="-127"/>
                        </a:rPr>
                        <a:t>발견잠재자원량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64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ea typeface="휴먼명조" panose="02010504000101010101" pitchFamily="2" charset="-127"/>
                        </a:rPr>
                        <a:t>생산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ea typeface="휴먼명조" panose="02010504000101010101" pitchFamily="2" charset="-127"/>
                        </a:rPr>
                        <a:t>개발 착수 및 생산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ea typeface="휴먼명조" panose="02010504000101010101" pitchFamily="2" charset="-127"/>
                        </a:rPr>
                        <a:t>매장량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16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252535" y="1708387"/>
            <a:ext cx="8939336" cy="3231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휴먼명조" panose="02010504000101010101" pitchFamily="2" charset="-127"/>
              </a:rPr>
              <a:t>【</a:t>
            </a:r>
            <a:r>
              <a:rPr kumimoji="0" lang="en-US" altLang="en-US" sz="15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휴먼명조" panose="02010504000101010101" pitchFamily="2" charset="-127"/>
              </a:rPr>
              <a:t>기존</a:t>
            </a:r>
            <a:r>
              <a:rPr kumimoji="0" lang="en-US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휴먼명조" panose="02010504000101010101" pitchFamily="2" charset="-127"/>
              </a:rPr>
              <a:t> </a:t>
            </a:r>
            <a:r>
              <a:rPr kumimoji="0" lang="en-US" altLang="en-US" sz="15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휴먼명조" panose="02010504000101010101" pitchFamily="2" charset="-127"/>
              </a:rPr>
              <a:t>매장량</a:t>
            </a:r>
            <a:r>
              <a:rPr kumimoji="0" lang="en-US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휴먼명조" panose="02010504000101010101" pitchFamily="2" charset="-127"/>
              </a:rPr>
              <a:t> </a:t>
            </a:r>
            <a:r>
              <a:rPr kumimoji="0" lang="en-US" altLang="en-US" sz="15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휴먼명조" panose="02010504000101010101" pitchFamily="2" charset="-127"/>
              </a:rPr>
              <a:t>용어와</a:t>
            </a:r>
            <a:r>
              <a:rPr kumimoji="0" lang="en-US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휴먼명조" panose="02010504000101010101" pitchFamily="2" charset="-127"/>
              </a:rPr>
              <a:t> </a:t>
            </a:r>
            <a:r>
              <a:rPr kumimoji="0" lang="en-US" altLang="en-US" sz="15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휴먼명조" panose="02010504000101010101" pitchFamily="2" charset="-127"/>
              </a:rPr>
              <a:t>석유자원량</a:t>
            </a:r>
            <a:r>
              <a:rPr kumimoji="0" lang="en-US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휴먼명조" panose="02010504000101010101" pitchFamily="2" charset="-127"/>
              </a:rPr>
              <a:t> </a:t>
            </a:r>
            <a:r>
              <a:rPr kumimoji="0" lang="en-US" altLang="en-US" sz="15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휴먼명조" panose="02010504000101010101" pitchFamily="2" charset="-127"/>
              </a:rPr>
              <a:t>용어</a:t>
            </a:r>
            <a:r>
              <a:rPr kumimoji="0" lang="en-US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휴먼명조" panose="02010504000101010101" pitchFamily="2" charset="-127"/>
              </a:rPr>
              <a:t> </a:t>
            </a:r>
            <a:r>
              <a:rPr kumimoji="0" lang="en-US" altLang="en-US" sz="15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휴먼명조" panose="02010504000101010101" pitchFamily="2" charset="-127"/>
              </a:rPr>
              <a:t>분류</a:t>
            </a:r>
            <a:r>
              <a:rPr kumimoji="0" lang="en-US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휴먼명조" panose="02010504000101010101" pitchFamily="2" charset="-127"/>
              </a:rPr>
              <a:t> </a:t>
            </a:r>
            <a:r>
              <a:rPr kumimoji="0" lang="en-US" altLang="en-US" sz="15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휴먼명조" panose="02010504000101010101" pitchFamily="2" charset="-127"/>
              </a:rPr>
              <a:t>대비표</a:t>
            </a:r>
            <a:r>
              <a:rPr kumimoji="0" lang="en-US" alt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휴먼명조" panose="02010504000101010101" pitchFamily="2" charset="-127"/>
              </a:rPr>
              <a:t>】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5808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/>
          <a:lstStyle/>
          <a:p>
            <a:r>
              <a:rPr lang="ko-KR" altLang="en-US" dirty="0" err="1" smtClean="0"/>
              <a:t>석유자원량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대분류</a:t>
            </a:r>
            <a:r>
              <a:rPr lang="ko-KR" altLang="en-US" dirty="0" smtClean="0"/>
              <a:t> 체계</a:t>
            </a: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17</a:t>
            </a:fld>
            <a:endParaRPr lang="ko-KR" altLang="en-US"/>
          </a:p>
        </p:txBody>
      </p:sp>
      <p:pic>
        <p:nvPicPr>
          <p:cNvPr id="6145" name="_x183164016" descr="EMB000021c043a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2204864"/>
            <a:ext cx="752692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70271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ko-KR" altLang="en-US" dirty="0"/>
              <a:t>또한</a:t>
            </a:r>
            <a:r>
              <a:rPr lang="en-US" altLang="ko-KR" dirty="0"/>
              <a:t>, </a:t>
            </a:r>
            <a:r>
              <a:rPr lang="ko-KR" altLang="en-US" dirty="0"/>
              <a:t>금번 “평가기준”에서는 전통적인 석유</a:t>
            </a:r>
            <a:r>
              <a:rPr lang="en-US" altLang="ko-KR" dirty="0"/>
              <a:t>․</a:t>
            </a:r>
            <a:r>
              <a:rPr lang="ko-KR" altLang="en-US" dirty="0"/>
              <a:t>가스 자원뿐만 아니라 오일샌드</a:t>
            </a:r>
            <a:r>
              <a:rPr lang="en-US" altLang="ko-KR" dirty="0"/>
              <a:t>(</a:t>
            </a:r>
            <a:r>
              <a:rPr lang="ko-KR" altLang="en-US" dirty="0" err="1"/>
              <a:t>초중질유</a:t>
            </a:r>
            <a:r>
              <a:rPr lang="en-US" altLang="ko-KR" dirty="0"/>
              <a:t>), </a:t>
            </a:r>
            <a:r>
              <a:rPr lang="ko-KR" altLang="en-US" dirty="0"/>
              <a:t>석탄층메탄가스</a:t>
            </a:r>
            <a:r>
              <a:rPr lang="en-US" altLang="ko-KR" dirty="0"/>
              <a:t>(CBM), </a:t>
            </a:r>
            <a:r>
              <a:rPr lang="ko-KR" altLang="en-US" dirty="0" err="1"/>
              <a:t>셰일가스</a:t>
            </a:r>
            <a:r>
              <a:rPr lang="en-US" altLang="ko-KR" dirty="0"/>
              <a:t>, </a:t>
            </a:r>
            <a:r>
              <a:rPr lang="ko-KR" altLang="en-US" dirty="0"/>
              <a:t>치밀가스</a:t>
            </a:r>
            <a:r>
              <a:rPr lang="en-US" altLang="ko-KR" dirty="0"/>
              <a:t>, </a:t>
            </a:r>
            <a:r>
              <a:rPr lang="ko-KR" altLang="en-US" dirty="0" err="1"/>
              <a:t>가스하이드레이트</a:t>
            </a:r>
            <a:r>
              <a:rPr lang="ko-KR" altLang="en-US" dirty="0"/>
              <a:t> 등 </a:t>
            </a:r>
            <a:r>
              <a:rPr lang="ko-KR" altLang="en-US" dirty="0" err="1"/>
              <a:t>비전통</a:t>
            </a:r>
            <a:r>
              <a:rPr lang="ko-KR" altLang="en-US" dirty="0"/>
              <a:t> 석유자원*도 포괄하여 동일한 매장량 분류체계를 사용토록 </a:t>
            </a:r>
            <a:r>
              <a:rPr lang="ko-KR" altLang="en-US" dirty="0" smtClean="0"/>
              <a:t>하였음</a:t>
            </a:r>
            <a:endParaRPr lang="en-US" altLang="ko-KR" dirty="0" smtClean="0"/>
          </a:p>
          <a:p>
            <a:pPr lvl="1"/>
            <a:r>
              <a:rPr lang="ko-KR" altLang="en-US" dirty="0" err="1"/>
              <a:t>비전통</a:t>
            </a:r>
            <a:r>
              <a:rPr lang="ko-KR" altLang="en-US" dirty="0"/>
              <a:t> 석유자원 </a:t>
            </a:r>
            <a:r>
              <a:rPr lang="en-US" altLang="ko-KR" dirty="0"/>
              <a:t>(Unconventional Petroleum Resources)</a:t>
            </a:r>
          </a:p>
          <a:p>
            <a:pPr lvl="1"/>
            <a:endParaRPr lang="en-US" altLang="ko-KR" dirty="0"/>
          </a:p>
          <a:p>
            <a:pPr lvl="1"/>
            <a:r>
              <a:rPr lang="en-US" altLang="ko-KR" dirty="0"/>
              <a:t>     - </a:t>
            </a:r>
            <a:r>
              <a:rPr lang="ko-KR" altLang="en-US" dirty="0"/>
              <a:t>오일샌드</a:t>
            </a:r>
            <a:r>
              <a:rPr lang="en-US" altLang="ko-KR" dirty="0"/>
              <a:t>(</a:t>
            </a:r>
            <a:r>
              <a:rPr lang="ko-KR" altLang="en-US" dirty="0" err="1"/>
              <a:t>초중질유</a:t>
            </a:r>
            <a:r>
              <a:rPr lang="en-US" altLang="ko-KR" dirty="0"/>
              <a:t>) : </a:t>
            </a:r>
            <a:r>
              <a:rPr lang="ko-KR" altLang="en-US" dirty="0"/>
              <a:t>대표적인 </a:t>
            </a:r>
            <a:r>
              <a:rPr lang="ko-KR" altLang="en-US" dirty="0" err="1"/>
              <a:t>비전통석유자원으로서</a:t>
            </a:r>
            <a:r>
              <a:rPr lang="ko-KR" altLang="en-US" dirty="0"/>
              <a:t> </a:t>
            </a:r>
            <a:r>
              <a:rPr lang="ko-KR" altLang="en-US" dirty="0" err="1"/>
              <a:t>중질유를</a:t>
            </a:r>
            <a:r>
              <a:rPr lang="ko-KR" altLang="en-US" dirty="0"/>
              <a:t> 포함한 모래</a:t>
            </a:r>
            <a:r>
              <a:rPr lang="en-US" altLang="ko-KR" dirty="0"/>
              <a:t>․</a:t>
            </a:r>
            <a:r>
              <a:rPr lang="ko-KR" altLang="en-US" dirty="0"/>
              <a:t>흙</a:t>
            </a:r>
            <a:r>
              <a:rPr lang="en-US" altLang="ko-KR" dirty="0"/>
              <a:t>(</a:t>
            </a:r>
            <a:r>
              <a:rPr lang="ko-KR" altLang="en-US" dirty="0" err="1"/>
              <a:t>타르샌드</a:t>
            </a:r>
            <a:r>
              <a:rPr lang="en-US" altLang="ko-KR" dirty="0"/>
              <a:t>, </a:t>
            </a:r>
            <a:r>
              <a:rPr lang="ko-KR" altLang="en-US" dirty="0"/>
              <a:t>유사</a:t>
            </a:r>
            <a:r>
              <a:rPr lang="en-US" altLang="ko-KR" dirty="0"/>
              <a:t>(</a:t>
            </a:r>
            <a:r>
              <a:rPr lang="ko-KR" altLang="en-US" dirty="0"/>
              <a:t>油砂</a:t>
            </a:r>
            <a:r>
              <a:rPr lang="en-US" altLang="ko-KR" dirty="0"/>
              <a:t>))</a:t>
            </a:r>
            <a:r>
              <a:rPr lang="ko-KR" altLang="en-US" dirty="0"/>
              <a:t>으로 캐나다</a:t>
            </a:r>
            <a:r>
              <a:rPr lang="en-US" altLang="ko-KR" dirty="0"/>
              <a:t>, </a:t>
            </a:r>
            <a:r>
              <a:rPr lang="ko-KR" altLang="en-US" dirty="0"/>
              <a:t>베네수엘라 등이 대표적 매장지</a:t>
            </a:r>
          </a:p>
          <a:p>
            <a:pPr lvl="1"/>
            <a:endParaRPr lang="ko-KR" altLang="en-US" dirty="0"/>
          </a:p>
          <a:p>
            <a:pPr lvl="1"/>
            <a:r>
              <a:rPr lang="ko-KR" altLang="en-US" dirty="0"/>
              <a:t>     </a:t>
            </a:r>
            <a:r>
              <a:rPr lang="en-US" altLang="ko-KR" dirty="0"/>
              <a:t>- </a:t>
            </a:r>
            <a:r>
              <a:rPr lang="ko-KR" altLang="en-US" dirty="0"/>
              <a:t>석탄층메탄가스 </a:t>
            </a:r>
            <a:r>
              <a:rPr lang="en-US" altLang="ko-KR" dirty="0"/>
              <a:t>(CMB, Coal Bed Methane) : </a:t>
            </a:r>
            <a:r>
              <a:rPr lang="ko-KR" altLang="en-US" dirty="0"/>
              <a:t>석탄층에 포함되어 있는 메탄가스로 캐나다</a:t>
            </a:r>
            <a:r>
              <a:rPr lang="en-US" altLang="ko-KR" dirty="0"/>
              <a:t>, </a:t>
            </a:r>
            <a:r>
              <a:rPr lang="ko-KR" altLang="en-US" dirty="0"/>
              <a:t>호주</a:t>
            </a:r>
            <a:r>
              <a:rPr lang="en-US" altLang="ko-KR" dirty="0"/>
              <a:t>, </a:t>
            </a:r>
            <a:r>
              <a:rPr lang="ko-KR" altLang="en-US" dirty="0"/>
              <a:t>중국</a:t>
            </a:r>
            <a:r>
              <a:rPr lang="en-US" altLang="ko-KR" dirty="0"/>
              <a:t>, </a:t>
            </a:r>
            <a:r>
              <a:rPr lang="ko-KR" altLang="en-US" dirty="0"/>
              <a:t>몽골 등이 대표적 매장지 </a:t>
            </a:r>
          </a:p>
          <a:p>
            <a:pPr lvl="1"/>
            <a:endParaRPr lang="ko-KR" altLang="en-US" dirty="0"/>
          </a:p>
          <a:p>
            <a:pPr lvl="1"/>
            <a:r>
              <a:rPr lang="ko-KR" altLang="en-US" dirty="0"/>
              <a:t>     </a:t>
            </a:r>
            <a:r>
              <a:rPr lang="en-US" altLang="ko-KR" dirty="0"/>
              <a:t>- </a:t>
            </a:r>
            <a:r>
              <a:rPr lang="ko-KR" altLang="en-US" dirty="0" err="1"/>
              <a:t>셰일가스</a:t>
            </a:r>
            <a:r>
              <a:rPr lang="en-US" altLang="ko-KR" dirty="0"/>
              <a:t>(Shale Gas) : </a:t>
            </a:r>
            <a:r>
              <a:rPr lang="ko-KR" altLang="en-US" dirty="0" err="1"/>
              <a:t>공극</a:t>
            </a:r>
            <a:r>
              <a:rPr lang="ko-KR" altLang="en-US" dirty="0"/>
              <a:t> 및 </a:t>
            </a:r>
            <a:r>
              <a:rPr lang="ko-KR" altLang="en-US" dirty="0" err="1"/>
              <a:t>투수율이</a:t>
            </a:r>
            <a:r>
              <a:rPr lang="ko-KR" altLang="en-US" dirty="0"/>
              <a:t> 매우 낮은 </a:t>
            </a:r>
            <a:r>
              <a:rPr lang="ko-KR" altLang="en-US" dirty="0" err="1"/>
              <a:t>셰일층에</a:t>
            </a:r>
            <a:r>
              <a:rPr lang="ko-KR" altLang="en-US" dirty="0"/>
              <a:t> 포함되어 있는 천연가스로 북미</a:t>
            </a:r>
            <a:r>
              <a:rPr lang="en-US" altLang="ko-KR" dirty="0"/>
              <a:t>(</a:t>
            </a:r>
            <a:r>
              <a:rPr lang="ko-KR" altLang="en-US" dirty="0"/>
              <a:t>미국</a:t>
            </a:r>
            <a:r>
              <a:rPr lang="en-US" altLang="ko-KR" dirty="0"/>
              <a:t>, </a:t>
            </a:r>
            <a:r>
              <a:rPr lang="ko-KR" altLang="en-US" dirty="0"/>
              <a:t>캐나다</a:t>
            </a:r>
            <a:r>
              <a:rPr lang="en-US" altLang="ko-KR" dirty="0"/>
              <a:t>)</a:t>
            </a:r>
            <a:r>
              <a:rPr lang="ko-KR" altLang="en-US" dirty="0"/>
              <a:t>에서 주로 생산되고 있음</a:t>
            </a:r>
          </a:p>
          <a:p>
            <a:pPr lvl="1"/>
            <a:endParaRPr lang="ko-KR" altLang="en-US" dirty="0"/>
          </a:p>
          <a:p>
            <a:pPr lvl="1"/>
            <a:r>
              <a:rPr lang="ko-KR" altLang="en-US" dirty="0"/>
              <a:t>     </a:t>
            </a:r>
            <a:r>
              <a:rPr lang="en-US" altLang="ko-KR" dirty="0"/>
              <a:t>- </a:t>
            </a:r>
            <a:r>
              <a:rPr lang="ko-KR" altLang="en-US" dirty="0"/>
              <a:t>치밀가스</a:t>
            </a:r>
            <a:r>
              <a:rPr lang="en-US" altLang="ko-KR" dirty="0"/>
              <a:t>(Tight Gas) : </a:t>
            </a:r>
            <a:r>
              <a:rPr lang="ko-KR" altLang="en-US" dirty="0" err="1"/>
              <a:t>공극</a:t>
            </a:r>
            <a:r>
              <a:rPr lang="ko-KR" altLang="en-US" dirty="0"/>
              <a:t> 및 </a:t>
            </a:r>
            <a:r>
              <a:rPr lang="ko-KR" altLang="en-US" dirty="0" err="1"/>
              <a:t>투수율이</a:t>
            </a:r>
            <a:r>
              <a:rPr lang="ko-KR" altLang="en-US" dirty="0"/>
              <a:t> 매우 낮은 </a:t>
            </a:r>
            <a:r>
              <a:rPr lang="ko-KR" altLang="en-US" dirty="0" err="1"/>
              <a:t>사암층에</a:t>
            </a:r>
            <a:r>
              <a:rPr lang="ko-KR" altLang="en-US" dirty="0"/>
              <a:t> 포함되어 있는 천연가스로 북미</a:t>
            </a:r>
            <a:r>
              <a:rPr lang="en-US" altLang="ko-KR" dirty="0"/>
              <a:t>(</a:t>
            </a:r>
            <a:r>
              <a:rPr lang="ko-KR" altLang="en-US" dirty="0"/>
              <a:t>미국</a:t>
            </a:r>
            <a:r>
              <a:rPr lang="en-US" altLang="ko-KR" dirty="0"/>
              <a:t>, </a:t>
            </a:r>
            <a:r>
              <a:rPr lang="ko-KR" altLang="en-US" dirty="0"/>
              <a:t>캐나다</a:t>
            </a:r>
            <a:r>
              <a:rPr lang="en-US" altLang="ko-KR" dirty="0"/>
              <a:t>)</a:t>
            </a:r>
            <a:r>
              <a:rPr lang="ko-KR" altLang="en-US" dirty="0"/>
              <a:t>에서 주로 생산되고 있음 </a:t>
            </a:r>
          </a:p>
          <a:p>
            <a:pPr lvl="1"/>
            <a:endParaRPr lang="ko-KR" altLang="en-US" dirty="0"/>
          </a:p>
          <a:p>
            <a:pPr lvl="1"/>
            <a:r>
              <a:rPr lang="ko-KR" altLang="en-US" dirty="0"/>
              <a:t>     </a:t>
            </a:r>
            <a:r>
              <a:rPr lang="en-US" altLang="ko-KR" dirty="0"/>
              <a:t>- </a:t>
            </a:r>
            <a:r>
              <a:rPr lang="ko-KR" altLang="en-US" dirty="0" err="1"/>
              <a:t>가스하이드레이트</a:t>
            </a:r>
            <a:r>
              <a:rPr lang="en-US" altLang="ko-KR" dirty="0"/>
              <a:t>(Gas Hydrate) : </a:t>
            </a:r>
            <a:r>
              <a:rPr lang="ko-KR" altLang="en-US" dirty="0"/>
              <a:t>천연가스가 영구동토나 심해저의 저온</a:t>
            </a:r>
            <a:r>
              <a:rPr lang="en-US" altLang="ko-KR" dirty="0"/>
              <a:t>․</a:t>
            </a:r>
            <a:r>
              <a:rPr lang="ko-KR" altLang="en-US" dirty="0"/>
              <a:t>고압상태에서 물과 결합하여 형성된 고체 에너지원으로서 외관이 드라이아이스와 비슷하며 </a:t>
            </a:r>
            <a:r>
              <a:rPr lang="en-US" altLang="ko-KR" dirty="0"/>
              <a:t>"</a:t>
            </a:r>
            <a:r>
              <a:rPr lang="ko-KR" altLang="en-US" dirty="0"/>
              <a:t>불타는 얼음</a:t>
            </a:r>
            <a:r>
              <a:rPr lang="en-US" altLang="ko-KR" dirty="0"/>
              <a:t>(Burning Ice)" </a:t>
            </a:r>
            <a:r>
              <a:rPr lang="ko-KR" altLang="en-US" dirty="0"/>
              <a:t>으로 불림</a:t>
            </a: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49306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정부는 이번 </a:t>
            </a:r>
            <a:r>
              <a:rPr lang="ko-KR" altLang="en-US" sz="2800" dirty="0"/>
              <a:t>발표한 “</a:t>
            </a:r>
            <a:r>
              <a:rPr lang="ko-KR" altLang="en-US" sz="2800" dirty="0" err="1"/>
              <a:t>석유자원량</a:t>
            </a:r>
            <a:r>
              <a:rPr lang="ko-KR" altLang="en-US" sz="2800" dirty="0"/>
              <a:t> 평가 기준”에 따라 해외자원개발 신고 및 융자 지원 제도를 </a:t>
            </a:r>
            <a:r>
              <a:rPr lang="ko-KR" altLang="en-US" sz="2800" dirty="0" smtClean="0"/>
              <a:t>운영</a:t>
            </a:r>
            <a:endParaRPr lang="en-US" sz="28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6846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참고 문헌 </a:t>
            </a:r>
            <a:endParaRPr lang="en-US" dirty="0"/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ko-KR" altLang="en-US" dirty="0" smtClean="0"/>
              <a:t>이 장에서 다루는 광물의 매장량과 </a:t>
            </a:r>
            <a:r>
              <a:rPr lang="ko-KR" altLang="en-US" dirty="0" err="1" smtClean="0"/>
              <a:t>석유자원량에</a:t>
            </a:r>
            <a:r>
              <a:rPr lang="ko-KR" altLang="en-US" dirty="0" smtClean="0"/>
              <a:t> 관한 내용은 다음 두 문헌에서 대부분 차용하였다</a:t>
            </a:r>
            <a:endParaRPr lang="en-US" altLang="ko-KR" dirty="0" smtClean="0"/>
          </a:p>
          <a:p>
            <a:pPr lvl="1"/>
            <a:r>
              <a:rPr lang="en-US" dirty="0" smtClean="0"/>
              <a:t>“</a:t>
            </a:r>
            <a:r>
              <a:rPr lang="ko-KR" altLang="en-US" dirty="0" smtClean="0"/>
              <a:t>매장량 산출 방식 비교</a:t>
            </a:r>
            <a:r>
              <a:rPr lang="en-US" altLang="ko-KR" dirty="0" smtClean="0"/>
              <a:t>“, </a:t>
            </a:r>
            <a:r>
              <a:rPr lang="ko-KR" altLang="en-US" dirty="0" smtClean="0"/>
              <a:t>대한광업진흥공사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해외에너지팀</a:t>
            </a:r>
            <a:r>
              <a:rPr lang="en-US" altLang="ko-KR" dirty="0" smtClean="0"/>
              <a:t>. (</a:t>
            </a:r>
            <a:r>
              <a:rPr lang="ko-KR" altLang="en-US" dirty="0" smtClean="0"/>
              <a:t>원고작성일 불명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해외투자진출전문포탈 </a:t>
            </a:r>
            <a:r>
              <a:rPr lang="en-US" altLang="ko-KR" dirty="0" smtClean="0">
                <a:hlinkClick r:id="rId2"/>
              </a:rPr>
              <a:t>www.ois.go.kr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전문자료란에</a:t>
            </a:r>
            <a:r>
              <a:rPr lang="ko-KR" altLang="en-US" dirty="0" smtClean="0"/>
              <a:t> </a:t>
            </a:r>
            <a:r>
              <a:rPr lang="en-US" altLang="ko-KR" dirty="0" smtClean="0"/>
              <a:t>2011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9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21</a:t>
            </a:r>
            <a:r>
              <a:rPr lang="ko-KR" altLang="en-US" dirty="0" smtClean="0"/>
              <a:t>일 등록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1"/>
            <a:r>
              <a:rPr lang="en-US" dirty="0" smtClean="0"/>
              <a:t>“</a:t>
            </a:r>
            <a:r>
              <a:rPr lang="ko-KR" altLang="en-US" dirty="0" err="1" smtClean="0"/>
              <a:t>석유자원량</a:t>
            </a:r>
            <a:r>
              <a:rPr lang="ko-KR" altLang="en-US" dirty="0" smtClean="0"/>
              <a:t> 평가 기준</a:t>
            </a:r>
            <a:r>
              <a:rPr lang="en-US" altLang="ko-KR" dirty="0" smtClean="0"/>
              <a:t>“, </a:t>
            </a:r>
            <a:r>
              <a:rPr lang="ko-KR" altLang="en-US" dirty="0" smtClean="0"/>
              <a:t>지식경제부 보도자료</a:t>
            </a:r>
            <a:r>
              <a:rPr lang="en-US" altLang="ko-KR" dirty="0" smtClean="0"/>
              <a:t>, 2009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12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28</a:t>
            </a:r>
            <a:r>
              <a:rPr lang="ko-KR" altLang="en-US" dirty="0" smtClean="0"/>
              <a:t>일</a:t>
            </a:r>
            <a:endParaRPr 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908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용어</a:t>
            </a:r>
            <a:endParaRPr 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Resources (</a:t>
            </a:r>
            <a:r>
              <a:rPr lang="ko-KR" altLang="en-US" dirty="0" smtClean="0"/>
              <a:t>자원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자원량</a:t>
            </a:r>
            <a:r>
              <a:rPr lang="en-US" altLang="ko-KR" dirty="0" smtClean="0"/>
              <a:t>): </a:t>
            </a:r>
            <a:r>
              <a:rPr lang="ko-KR" altLang="en-US" dirty="0" smtClean="0"/>
              <a:t>인간에게 유용한 것</a:t>
            </a:r>
            <a:r>
              <a:rPr lang="en-US" altLang="ko-KR" dirty="0" smtClean="0"/>
              <a:t>. </a:t>
            </a:r>
            <a:r>
              <a:rPr lang="ko-KR" altLang="en-US" dirty="0" smtClean="0"/>
              <a:t>기술적 경제적 개발 대상</a:t>
            </a:r>
            <a:endParaRPr lang="en-US" altLang="ko-KR" dirty="0" smtClean="0"/>
          </a:p>
          <a:p>
            <a:r>
              <a:rPr lang="en-US" altLang="ko-KR" dirty="0" smtClean="0"/>
              <a:t>Reserves (</a:t>
            </a:r>
            <a:r>
              <a:rPr lang="ko-KR" altLang="en-US" dirty="0" smtClean="0"/>
              <a:t>매장량</a:t>
            </a:r>
            <a:r>
              <a:rPr lang="en-US" altLang="ko-KR" dirty="0" smtClean="0"/>
              <a:t>, </a:t>
            </a:r>
            <a:r>
              <a:rPr lang="ko-KR" altLang="en-US" dirty="0" smtClean="0"/>
              <a:t>확보 </a:t>
            </a:r>
            <a:r>
              <a:rPr lang="ko-KR" altLang="en-US" dirty="0" err="1" smtClean="0"/>
              <a:t>자원량</a:t>
            </a:r>
            <a:r>
              <a:rPr lang="en-US" altLang="ko-KR" dirty="0" smtClean="0"/>
              <a:t>): </a:t>
            </a:r>
            <a:r>
              <a:rPr lang="ko-KR" altLang="en-US" dirty="0" smtClean="0"/>
              <a:t>부존이 확인된 자원으로 현재의 기술적 여건하에서 경제적으로 개발 가능한 것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74279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(</a:t>
            </a:r>
            <a:r>
              <a:rPr lang="ko-KR" altLang="en-US" dirty="0" smtClean="0"/>
              <a:t>광물</a:t>
            </a:r>
            <a:r>
              <a:rPr lang="en-US" altLang="ko-KR" dirty="0" smtClean="0"/>
              <a:t>) </a:t>
            </a:r>
            <a:r>
              <a:rPr lang="ko-KR" altLang="en-US" dirty="0" smtClean="0"/>
              <a:t>매장량 산출 방식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2000" dirty="0" smtClean="0"/>
              <a:t>(</a:t>
            </a:r>
            <a:r>
              <a:rPr lang="ko-KR" altLang="en-US" sz="2000" dirty="0" smtClean="0"/>
              <a:t>광업진흥공사 </a:t>
            </a:r>
            <a:r>
              <a:rPr lang="ko-KR" altLang="en-US" sz="2000" dirty="0" err="1" smtClean="0"/>
              <a:t>해외에너지팀</a:t>
            </a:r>
            <a:r>
              <a:rPr lang="ko-KR" altLang="en-US" sz="2000" dirty="0" smtClean="0"/>
              <a:t> 작성 자료</a:t>
            </a:r>
            <a:r>
              <a:rPr lang="en-US" altLang="ko-KR" sz="2000" dirty="0" smtClean="0"/>
              <a:t>)</a:t>
            </a:r>
            <a:endParaRPr lang="en-US" sz="20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우리나라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부존의 확실성에 따라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확정광량</a:t>
            </a:r>
            <a:r>
              <a:rPr lang="en-US" altLang="ko-KR" dirty="0" smtClean="0"/>
              <a:t>: </a:t>
            </a:r>
            <a:r>
              <a:rPr lang="ko-KR" altLang="en-US" dirty="0" err="1"/>
              <a:t>광체의</a:t>
            </a:r>
            <a:r>
              <a:rPr lang="ko-KR" altLang="en-US" dirty="0"/>
              <a:t> 체적</a:t>
            </a:r>
            <a:r>
              <a:rPr lang="en-US" altLang="ko-KR" dirty="0"/>
              <a:t>, </a:t>
            </a:r>
            <a:r>
              <a:rPr lang="ko-KR" altLang="en-US" dirty="0"/>
              <a:t>비중</a:t>
            </a:r>
            <a:r>
              <a:rPr lang="en-US" altLang="ko-KR" dirty="0"/>
              <a:t>, </a:t>
            </a:r>
            <a:r>
              <a:rPr lang="ko-KR" altLang="en-US" dirty="0"/>
              <a:t>품위 등이 </a:t>
            </a:r>
            <a:r>
              <a:rPr lang="ko-KR" altLang="en-US" dirty="0" smtClean="0"/>
              <a:t>확인되는 </a:t>
            </a:r>
            <a:r>
              <a:rPr lang="ko-KR" altLang="en-US" dirty="0"/>
              <a:t>구획내의 광량으로서 </a:t>
            </a:r>
            <a:r>
              <a:rPr lang="ko-KR" altLang="en-US" dirty="0" smtClean="0"/>
              <a:t>부존의 </a:t>
            </a:r>
            <a:r>
              <a:rPr lang="ko-KR" altLang="en-US" dirty="0"/>
              <a:t>확실성이 인정되며 보통 </a:t>
            </a:r>
            <a:r>
              <a:rPr lang="en-US" altLang="ko-KR" dirty="0"/>
              <a:t>3</a:t>
            </a:r>
            <a:r>
              <a:rPr lang="ko-KR" altLang="en-US" dirty="0"/>
              <a:t>～</a:t>
            </a:r>
            <a:r>
              <a:rPr lang="en-US" altLang="ko-KR" dirty="0"/>
              <a:t>4</a:t>
            </a:r>
            <a:r>
              <a:rPr lang="ko-KR" altLang="en-US" dirty="0"/>
              <a:t>면이 확인되고 </a:t>
            </a:r>
            <a:r>
              <a:rPr lang="ko-KR" altLang="en-US" dirty="0" err="1"/>
              <a:t>각면의</a:t>
            </a:r>
            <a:r>
              <a:rPr lang="ko-KR" altLang="en-US" dirty="0"/>
              <a:t> 시료도가 </a:t>
            </a:r>
            <a:r>
              <a:rPr lang="ko-KR" altLang="en-US" dirty="0" smtClean="0"/>
              <a:t>완성된 </a:t>
            </a:r>
            <a:r>
              <a:rPr lang="ko-KR" altLang="en-US" dirty="0"/>
              <a:t>구획내의 </a:t>
            </a:r>
            <a:r>
              <a:rPr lang="ko-KR" altLang="en-US" dirty="0" smtClean="0"/>
              <a:t>광량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추정광량</a:t>
            </a:r>
            <a:r>
              <a:rPr lang="en-US" altLang="ko-KR" dirty="0" smtClean="0"/>
              <a:t>: </a:t>
            </a:r>
            <a:r>
              <a:rPr lang="ko-KR" altLang="en-US" dirty="0"/>
              <a:t>확정광량보다 확실성이 미흡한 경우의 광량으로서 </a:t>
            </a:r>
            <a:r>
              <a:rPr lang="ko-KR" altLang="en-US" dirty="0" err="1"/>
              <a:t>규칙광상의</a:t>
            </a:r>
            <a:r>
              <a:rPr lang="ko-KR" altLang="en-US" dirty="0"/>
              <a:t> </a:t>
            </a:r>
            <a:r>
              <a:rPr lang="ko-KR" altLang="en-US" dirty="0" smtClean="0"/>
              <a:t>경우 </a:t>
            </a:r>
            <a:r>
              <a:rPr lang="en-US" altLang="ko-KR" dirty="0"/>
              <a:t>2</a:t>
            </a:r>
            <a:r>
              <a:rPr lang="ko-KR" altLang="en-US" dirty="0"/>
              <a:t>면</a:t>
            </a:r>
            <a:r>
              <a:rPr lang="en-US" altLang="ko-KR" dirty="0"/>
              <a:t>, </a:t>
            </a:r>
            <a:r>
              <a:rPr lang="ko-KR" altLang="en-US" dirty="0" err="1"/>
              <a:t>불규칙광상의</a:t>
            </a:r>
            <a:r>
              <a:rPr lang="ko-KR" altLang="en-US" dirty="0"/>
              <a:t> 경우 </a:t>
            </a:r>
            <a:r>
              <a:rPr lang="en-US" altLang="ko-KR" dirty="0"/>
              <a:t>3</a:t>
            </a:r>
            <a:r>
              <a:rPr lang="ko-KR" altLang="en-US" dirty="0"/>
              <a:t>면이 확인되는 구역의 광량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예상광량 </a:t>
            </a:r>
            <a:r>
              <a:rPr lang="en-US" altLang="ko-KR" dirty="0"/>
              <a:t>: </a:t>
            </a:r>
            <a:r>
              <a:rPr lang="ko-KR" altLang="en-US" dirty="0"/>
              <a:t>추정광량보다 확실성이 적은 구획내의 광량으로서 </a:t>
            </a:r>
            <a:r>
              <a:rPr lang="ko-KR" altLang="en-US" dirty="0" err="1"/>
              <a:t>규칙광상의</a:t>
            </a:r>
            <a:r>
              <a:rPr lang="ko-KR" altLang="en-US" dirty="0"/>
              <a:t> </a:t>
            </a:r>
            <a:r>
              <a:rPr lang="ko-KR" altLang="en-US" dirty="0" smtClean="0"/>
              <a:t>경우 </a:t>
            </a:r>
            <a:r>
              <a:rPr lang="en-US" altLang="ko-KR" dirty="0"/>
              <a:t>1</a:t>
            </a:r>
            <a:r>
              <a:rPr lang="ko-KR" altLang="en-US" dirty="0"/>
              <a:t>면</a:t>
            </a:r>
            <a:r>
              <a:rPr lang="en-US" altLang="ko-KR" dirty="0"/>
              <a:t>, </a:t>
            </a:r>
            <a:r>
              <a:rPr lang="ko-KR" altLang="en-US" dirty="0" err="1"/>
              <a:t>불규칙광상의</a:t>
            </a:r>
            <a:r>
              <a:rPr lang="ko-KR" altLang="en-US" dirty="0"/>
              <a:t> 경우 </a:t>
            </a:r>
            <a:r>
              <a:rPr lang="en-US" altLang="ko-KR" dirty="0"/>
              <a:t>2</a:t>
            </a:r>
            <a:r>
              <a:rPr lang="ko-KR" altLang="en-US" dirty="0"/>
              <a:t>면이 확인되는 구역의 광량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01955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dirty="0" smtClean="0"/>
              <a:t>실제 생산 경제성에 따라 </a:t>
            </a:r>
            <a:r>
              <a:rPr lang="en-US" altLang="ko-KR" dirty="0" smtClean="0"/>
              <a:t>(</a:t>
            </a:r>
            <a:r>
              <a:rPr lang="ko-KR" altLang="en-US" dirty="0" smtClean="0"/>
              <a:t>실제 채광 가능 여부에 따라</a:t>
            </a:r>
            <a:r>
              <a:rPr lang="en-US" altLang="ko-KR" dirty="0" smtClean="0"/>
              <a:t>)</a:t>
            </a:r>
          </a:p>
          <a:p>
            <a:pPr lvl="2"/>
            <a:r>
              <a:rPr lang="ko-KR" altLang="en-US" dirty="0" err="1" smtClean="0"/>
              <a:t>가채광량</a:t>
            </a:r>
            <a:r>
              <a:rPr lang="en-US" altLang="ko-KR" dirty="0" smtClean="0"/>
              <a:t>: </a:t>
            </a:r>
            <a:r>
              <a:rPr lang="ko-KR" altLang="en-US" dirty="0"/>
              <a:t>산출된 확정광량과 추정광량에 </a:t>
            </a:r>
            <a:r>
              <a:rPr lang="ko-KR" altLang="en-US" dirty="0" err="1"/>
              <a:t>가채율을</a:t>
            </a:r>
            <a:r>
              <a:rPr lang="ko-KR" altLang="en-US" dirty="0"/>
              <a:t> 곱하여 산출된 매장량의 </a:t>
            </a:r>
            <a:r>
              <a:rPr lang="ko-KR" altLang="en-US" dirty="0" smtClean="0"/>
              <a:t>합계로 </a:t>
            </a:r>
            <a:r>
              <a:rPr lang="ko-KR" altLang="en-US" dirty="0"/>
              <a:t>경제적으로 </a:t>
            </a:r>
            <a:r>
              <a:rPr lang="ko-KR" altLang="en-US" dirty="0" err="1"/>
              <a:t>가행이</a:t>
            </a:r>
            <a:r>
              <a:rPr lang="ko-KR" altLang="en-US" dirty="0"/>
              <a:t> 가능한 </a:t>
            </a:r>
            <a:r>
              <a:rPr lang="ko-KR" altLang="en-US" dirty="0" err="1"/>
              <a:t>범위내에서</a:t>
            </a:r>
            <a:r>
              <a:rPr lang="ko-KR" altLang="en-US" dirty="0"/>
              <a:t> 산정</a:t>
            </a:r>
            <a:r>
              <a:rPr lang="en-US" altLang="ko-KR" dirty="0"/>
              <a:t>, </a:t>
            </a:r>
            <a:r>
              <a:rPr lang="ko-KR" altLang="en-US" dirty="0" err="1"/>
              <a:t>가채율은</a:t>
            </a:r>
            <a:r>
              <a:rPr lang="ko-KR" altLang="en-US" dirty="0"/>
              <a:t> </a:t>
            </a:r>
            <a:r>
              <a:rPr lang="ko-KR" altLang="en-US" dirty="0" smtClean="0"/>
              <a:t>확정 광량의 </a:t>
            </a:r>
            <a:r>
              <a:rPr lang="ko-KR" altLang="en-US" dirty="0"/>
              <a:t>경우 </a:t>
            </a:r>
            <a:r>
              <a:rPr lang="en-US" altLang="ko-KR" dirty="0"/>
              <a:t>90%</a:t>
            </a:r>
            <a:r>
              <a:rPr lang="ko-KR" altLang="en-US" dirty="0"/>
              <a:t>이내</a:t>
            </a:r>
            <a:r>
              <a:rPr lang="en-US" altLang="ko-KR" dirty="0"/>
              <a:t>, </a:t>
            </a:r>
            <a:r>
              <a:rPr lang="ko-KR" altLang="en-US" dirty="0"/>
              <a:t>추정광량의 경우 </a:t>
            </a:r>
            <a:r>
              <a:rPr lang="en-US" altLang="ko-KR" dirty="0"/>
              <a:t>70%</a:t>
            </a:r>
            <a:r>
              <a:rPr lang="ko-KR" altLang="en-US" dirty="0"/>
              <a:t>이내 적용</a:t>
            </a:r>
            <a:endParaRPr lang="en-US" altLang="ko-KR" dirty="0" smtClean="0"/>
          </a:p>
          <a:p>
            <a:pPr lvl="2"/>
            <a:endParaRPr lang="ko-KR" altLang="en-US" dirty="0"/>
          </a:p>
          <a:p>
            <a:pPr lvl="3"/>
            <a:r>
              <a:rPr lang="ko-KR" altLang="en-US" dirty="0" err="1"/>
              <a:t>가채광량</a:t>
            </a:r>
            <a:r>
              <a:rPr lang="ko-KR" altLang="en-US" dirty="0"/>
              <a:t> </a:t>
            </a:r>
            <a:r>
              <a:rPr lang="en-US" altLang="ko-KR" dirty="0" smtClean="0"/>
              <a:t>= </a:t>
            </a:r>
            <a:r>
              <a:rPr lang="ko-KR" altLang="en-US" dirty="0" smtClean="0"/>
              <a:t>확정광량 </a:t>
            </a:r>
            <a:r>
              <a:rPr lang="en-US" altLang="ko-KR" dirty="0"/>
              <a:t>× </a:t>
            </a:r>
            <a:r>
              <a:rPr lang="ko-KR" altLang="en-US" dirty="0" err="1"/>
              <a:t>가채율</a:t>
            </a:r>
            <a:r>
              <a:rPr lang="en-US" altLang="ko-KR" dirty="0"/>
              <a:t>(</a:t>
            </a:r>
            <a:r>
              <a:rPr lang="ko-KR" altLang="en-US" dirty="0"/>
              <a:t>～ </a:t>
            </a:r>
            <a:r>
              <a:rPr lang="en-US" altLang="ko-KR" dirty="0"/>
              <a:t>90%)</a:t>
            </a:r>
          </a:p>
          <a:p>
            <a:pPr lvl="3"/>
            <a:r>
              <a:rPr lang="ko-KR" altLang="en-US" dirty="0" err="1" smtClean="0"/>
              <a:t>가채광량</a:t>
            </a:r>
            <a:r>
              <a:rPr lang="ko-KR" altLang="en-US" dirty="0" smtClean="0"/>
              <a:t> </a:t>
            </a:r>
            <a:r>
              <a:rPr lang="en-US" altLang="ko-KR" dirty="0" smtClean="0"/>
              <a:t>= </a:t>
            </a:r>
            <a:r>
              <a:rPr lang="ko-KR" altLang="en-US" dirty="0" smtClean="0"/>
              <a:t>추정광량 </a:t>
            </a:r>
            <a:r>
              <a:rPr lang="en-US" altLang="ko-KR" dirty="0"/>
              <a:t>× </a:t>
            </a:r>
            <a:r>
              <a:rPr lang="ko-KR" altLang="en-US" dirty="0" err="1"/>
              <a:t>가채율</a:t>
            </a:r>
            <a:r>
              <a:rPr lang="en-US" altLang="ko-KR" dirty="0"/>
              <a:t>(</a:t>
            </a:r>
            <a:r>
              <a:rPr lang="ko-KR" altLang="en-US" dirty="0"/>
              <a:t>～ </a:t>
            </a:r>
            <a:r>
              <a:rPr lang="en-US" altLang="ko-KR" dirty="0"/>
              <a:t>70</a:t>
            </a:r>
            <a:r>
              <a:rPr lang="en-US" altLang="ko-KR" dirty="0" smtClean="0"/>
              <a:t>%)	</a:t>
            </a:r>
            <a:endParaRPr lang="en-US" altLang="ko-KR" dirty="0"/>
          </a:p>
          <a:p>
            <a:pPr lvl="2"/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66965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6</a:t>
            </a:fld>
            <a:endParaRPr lang="ko-KR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내용 개체 틀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77296598"/>
                  </p:ext>
                </p:extLst>
              </p:nvPr>
            </p:nvGraphicFramePr>
            <p:xfrm>
              <a:off x="1475653" y="764706"/>
              <a:ext cx="7128794" cy="453650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375756"/>
                    <a:gridCol w="2376519"/>
                    <a:gridCol w="2376519"/>
                  </a:tblGrid>
                  <a:tr h="907300"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ko-KR" sz="2800" dirty="0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매장량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9073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ko-KR" sz="2800" dirty="0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확정광량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ko-KR" sz="2800" dirty="0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추정광량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ko-KR" sz="2800" dirty="0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예상광량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9073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9073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ko-KR" sz="2800" dirty="0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확정</a:t>
                          </a:r>
                          <a14:m>
                            <m:oMath xmlns:m="http://schemas.openxmlformats.org/officeDocument/2006/math">
                              <m:r>
                                <a:rPr lang="ko-KR" sz="28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2800">
                                  <a:effectLst/>
                                  <a:latin typeface="Cambria Math" panose="02040503050406030204" pitchFamily="18" charset="0"/>
                                  <a:ea typeface="맑은 고딕" panose="020B0503020000020004" pitchFamily="50" charset="-127"/>
                                  <a:cs typeface="Times New Roman" panose="02020603050405020304" pitchFamily="18" charset="0"/>
                                </a:rPr>
                                <m:t>× </m:t>
                              </m:r>
                            </m:oMath>
                          </a14:m>
                          <a:r>
                            <a:rPr lang="en-US" sz="2800" dirty="0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90%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ko-KR" sz="2800" dirty="0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추정</a:t>
                          </a:r>
                          <a14:m>
                            <m:oMath xmlns:m="http://schemas.openxmlformats.org/officeDocument/2006/math">
                              <m:r>
                                <a:rPr lang="ko-KR" sz="28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2800">
                                  <a:effectLst/>
                                  <a:latin typeface="Cambria Math" panose="02040503050406030204" pitchFamily="18" charset="0"/>
                                  <a:ea typeface="맑은 고딕" panose="020B0503020000020004" pitchFamily="50" charset="-127"/>
                                  <a:cs typeface="Times New Roman" panose="02020603050405020304" pitchFamily="18" charset="0"/>
                                </a:rPr>
                                <m:t>× </m:t>
                              </m:r>
                            </m:oMath>
                          </a14:m>
                          <a:r>
                            <a:rPr lang="en-US" sz="2800" dirty="0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70%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907300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ko-KR" sz="2800" dirty="0" err="1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가채광량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내용 개체 틀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77296598"/>
                  </p:ext>
                </p:extLst>
              </p:nvPr>
            </p:nvGraphicFramePr>
            <p:xfrm>
              <a:off x="1475653" y="764706"/>
              <a:ext cx="7128794" cy="453650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375756"/>
                    <a:gridCol w="2376519"/>
                    <a:gridCol w="2376519"/>
                  </a:tblGrid>
                  <a:tr h="907300"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ko-KR" sz="2800" dirty="0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매장량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9073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ko-KR" sz="2800" dirty="0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확정광량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ko-KR" sz="2800" dirty="0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추정광량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ko-KR" sz="2800" dirty="0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예상광량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9073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9073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56" t="-300000" r="-200000" b="-1013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00256" t="-300000" r="-100000" b="-1013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907300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ko-KR" sz="2800" dirty="0" err="1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가채광량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  <a:latin typeface="Calibri" panose="020F0502020204030204" pitchFamily="34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아래쪽 화살표 6"/>
          <p:cNvSpPr/>
          <p:nvPr/>
        </p:nvSpPr>
        <p:spPr>
          <a:xfrm>
            <a:off x="3635896" y="2780928"/>
            <a:ext cx="432048" cy="504056"/>
          </a:xfrm>
          <a:prstGeom prst="downArrow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73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7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미국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부존 확인 정도에 따라 분류</a:t>
            </a:r>
            <a:endParaRPr lang="en-US" altLang="ko-KR" dirty="0" smtClean="0"/>
          </a:p>
          <a:p>
            <a:pPr lvl="1"/>
            <a:r>
              <a:rPr lang="en-US" altLang="ko-KR" dirty="0"/>
              <a:t>Measured Resources : </a:t>
            </a:r>
            <a:r>
              <a:rPr lang="ko-KR" altLang="en-US" dirty="0" err="1"/>
              <a:t>노두</a:t>
            </a:r>
            <a:r>
              <a:rPr lang="en-US" altLang="ko-KR" dirty="0"/>
              <a:t>, </a:t>
            </a:r>
            <a:r>
              <a:rPr lang="ko-KR" altLang="en-US" dirty="0" err="1"/>
              <a:t>트렌치</a:t>
            </a:r>
            <a:r>
              <a:rPr lang="en-US" altLang="ko-KR" dirty="0"/>
              <a:t>, </a:t>
            </a:r>
            <a:r>
              <a:rPr lang="ko-KR" altLang="en-US" dirty="0"/>
              <a:t>채광작업</a:t>
            </a:r>
            <a:r>
              <a:rPr lang="en-US" altLang="ko-KR" dirty="0"/>
              <a:t>, </a:t>
            </a:r>
            <a:r>
              <a:rPr lang="ko-KR" altLang="en-US" dirty="0" err="1"/>
              <a:t>시추등에</a:t>
            </a:r>
            <a:r>
              <a:rPr lang="ko-KR" altLang="en-US" dirty="0"/>
              <a:t> 의하여 확인되는 광량</a:t>
            </a:r>
            <a:r>
              <a:rPr lang="en-US" altLang="ko-KR" dirty="0"/>
              <a:t>, </a:t>
            </a:r>
            <a:r>
              <a:rPr lang="ko-KR" altLang="en-US" dirty="0" smtClean="0"/>
              <a:t>품위는 </a:t>
            </a:r>
            <a:r>
              <a:rPr lang="ko-KR" altLang="en-US" dirty="0"/>
              <a:t>체계적인 시료채취에 의해 </a:t>
            </a:r>
            <a:r>
              <a:rPr lang="ko-KR" altLang="en-US" dirty="0" err="1"/>
              <a:t>확인되어야하며</a:t>
            </a:r>
            <a:r>
              <a:rPr lang="ko-KR" altLang="en-US" dirty="0"/>
              <a:t> 탐사가 충분히 </a:t>
            </a:r>
            <a:r>
              <a:rPr lang="ko-KR" altLang="en-US" dirty="0" smtClean="0"/>
              <a:t>진전되어 </a:t>
            </a:r>
            <a:r>
              <a:rPr lang="ko-KR" altLang="en-US" dirty="0" err="1"/>
              <a:t>광체규모</a:t>
            </a:r>
            <a:r>
              <a:rPr lang="en-US" altLang="ko-KR" dirty="0"/>
              <a:t>, </a:t>
            </a:r>
            <a:r>
              <a:rPr lang="ko-KR" altLang="en-US" dirty="0"/>
              <a:t>형태</a:t>
            </a:r>
            <a:r>
              <a:rPr lang="en-US" altLang="ko-KR" dirty="0"/>
              <a:t>, </a:t>
            </a:r>
            <a:r>
              <a:rPr lang="ko-KR" altLang="en-US" dirty="0"/>
              <a:t>부존심도</a:t>
            </a:r>
            <a:r>
              <a:rPr lang="en-US" altLang="ko-KR" dirty="0"/>
              <a:t>, </a:t>
            </a:r>
            <a:r>
              <a:rPr lang="ko-KR" altLang="en-US" dirty="0"/>
              <a:t>광물조성 등이 정의되어야 </a:t>
            </a:r>
            <a:r>
              <a:rPr lang="ko-KR" altLang="en-US" dirty="0" smtClean="0"/>
              <a:t>한다</a:t>
            </a:r>
            <a:r>
              <a:rPr lang="en-US" altLang="ko-KR" dirty="0"/>
              <a:t>. </a:t>
            </a:r>
            <a:r>
              <a:rPr lang="ko-KR" altLang="en-US" dirty="0"/>
              <a:t>실제 품위 및 매장량과의 오차율은 보통 </a:t>
            </a:r>
            <a:r>
              <a:rPr lang="en-US" altLang="ko-KR" dirty="0"/>
              <a:t>20%</a:t>
            </a:r>
            <a:r>
              <a:rPr lang="ko-KR" altLang="en-US" dirty="0"/>
              <a:t>이내이다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14074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8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1"/>
            <a:r>
              <a:rPr lang="en-US" altLang="ko-KR" dirty="0"/>
              <a:t>Indicated Resources : Measured Resources</a:t>
            </a:r>
            <a:r>
              <a:rPr lang="ko-KR" altLang="en-US" dirty="0"/>
              <a:t>와 유사한 방법으로 계산된 광량으로 </a:t>
            </a:r>
            <a:r>
              <a:rPr lang="ko-KR" altLang="en-US" dirty="0" smtClean="0"/>
              <a:t>탐사 정도</a:t>
            </a:r>
            <a:r>
              <a:rPr lang="en-US" altLang="ko-KR" dirty="0"/>
              <a:t>(</a:t>
            </a:r>
            <a:r>
              <a:rPr lang="ko-KR" altLang="en-US" dirty="0"/>
              <a:t>간격</a:t>
            </a:r>
            <a:r>
              <a:rPr lang="en-US" altLang="ko-KR" dirty="0" smtClean="0"/>
              <a:t>)</a:t>
            </a:r>
            <a:r>
              <a:rPr lang="ko-KR" altLang="en-US" dirty="0" smtClean="0"/>
              <a:t>이 </a:t>
            </a:r>
            <a:r>
              <a:rPr lang="en-US" altLang="ko-KR" dirty="0"/>
              <a:t>Measured</a:t>
            </a:r>
            <a:r>
              <a:rPr lang="ko-KR" altLang="en-US" dirty="0"/>
              <a:t>보다 덜 진행되어 신뢰도는 상대적으로 </a:t>
            </a:r>
            <a:r>
              <a:rPr lang="ko-KR" altLang="en-US" dirty="0" smtClean="0"/>
              <a:t>낮으나 </a:t>
            </a:r>
            <a:r>
              <a:rPr lang="ko-KR" altLang="en-US" dirty="0" err="1"/>
              <a:t>탐사간격사이의</a:t>
            </a:r>
            <a:r>
              <a:rPr lang="ko-KR" altLang="en-US" dirty="0"/>
              <a:t> </a:t>
            </a:r>
            <a:r>
              <a:rPr lang="ko-KR" altLang="en-US" dirty="0" err="1"/>
              <a:t>광체의</a:t>
            </a:r>
            <a:r>
              <a:rPr lang="ko-KR" altLang="en-US" dirty="0"/>
              <a:t> 연속성이 인정되는 </a:t>
            </a:r>
            <a:r>
              <a:rPr lang="ko-KR" altLang="en-US" dirty="0" smtClean="0"/>
              <a:t>경우의 매장량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Inferred </a:t>
            </a:r>
            <a:r>
              <a:rPr lang="en-US" altLang="ko-KR" dirty="0"/>
              <a:t>Resources : </a:t>
            </a:r>
            <a:r>
              <a:rPr lang="ko-KR" altLang="en-US" dirty="0"/>
              <a:t>탐사 </a:t>
            </a:r>
            <a:r>
              <a:rPr lang="ko-KR" altLang="en-US" dirty="0" err="1"/>
              <a:t>간격사이의</a:t>
            </a:r>
            <a:r>
              <a:rPr lang="ko-KR" altLang="en-US" dirty="0"/>
              <a:t> 지질학적 연속성은 인정되나 </a:t>
            </a:r>
            <a:r>
              <a:rPr lang="ko-KR" altLang="en-US" dirty="0" err="1"/>
              <a:t>품위파악등이</a:t>
            </a:r>
            <a:r>
              <a:rPr lang="ko-KR" altLang="en-US" dirty="0"/>
              <a:t> </a:t>
            </a:r>
            <a:r>
              <a:rPr lang="ko-KR" altLang="en-US" dirty="0" smtClean="0"/>
              <a:t>충분히 </a:t>
            </a:r>
            <a:r>
              <a:rPr lang="ko-KR" altLang="en-US" dirty="0"/>
              <a:t>이루어지지 않은 상태에서 광역지질 자료에 근거하여 산출된 </a:t>
            </a:r>
            <a:r>
              <a:rPr lang="ko-KR" altLang="en-US" dirty="0" smtClean="0"/>
              <a:t>매장량 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Reserve: </a:t>
            </a:r>
            <a:r>
              <a:rPr lang="ko-KR" altLang="en-US" dirty="0"/>
              <a:t>어떤 시점에서 경제적으로 채광할 수 있는 광량으로 </a:t>
            </a:r>
            <a:r>
              <a:rPr lang="en-US" altLang="ko-KR" dirty="0"/>
              <a:t>Demonstrated </a:t>
            </a:r>
            <a:r>
              <a:rPr lang="en-US" altLang="ko-KR" dirty="0" smtClean="0"/>
              <a:t>Resources</a:t>
            </a:r>
            <a:r>
              <a:rPr lang="ko-KR" altLang="en-US" dirty="0"/>
              <a:t>로부터 산출됨 </a:t>
            </a:r>
          </a:p>
          <a:p>
            <a:pPr lvl="1"/>
            <a:r>
              <a:rPr lang="en-US" altLang="ko-KR" dirty="0" smtClean="0"/>
              <a:t>Marginal </a:t>
            </a:r>
            <a:r>
              <a:rPr lang="en-US" altLang="ko-KR" dirty="0"/>
              <a:t>Reserve : </a:t>
            </a:r>
            <a:r>
              <a:rPr lang="ko-KR" altLang="en-US" dirty="0"/>
              <a:t>채광은 가능하나 경제성의 관점에서 불확실한 매장량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78471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7356372"/>
              </p:ext>
            </p:extLst>
          </p:nvPr>
        </p:nvGraphicFramePr>
        <p:xfrm>
          <a:off x="1475656" y="908720"/>
          <a:ext cx="6696744" cy="4824538"/>
        </p:xfrm>
        <a:graphic>
          <a:graphicData uri="http://schemas.openxmlformats.org/drawingml/2006/table">
            <a:tbl>
              <a:tblPr/>
              <a:tblGrid>
                <a:gridCol w="1116547"/>
                <a:gridCol w="1115913"/>
                <a:gridCol w="1115912"/>
                <a:gridCol w="1674186"/>
                <a:gridCol w="1674186"/>
              </a:tblGrid>
              <a:tr h="689220">
                <a:tc grid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Resources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1715"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Identified Resources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Undiscovered Resources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6724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Demonstrated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Inferred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Hypothetical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Speculative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1672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Measured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Indicated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1715"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고딕" panose="02010504000101010101" pitchFamily="2" charset="-127"/>
                        </a:rPr>
                        <a:t>↓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89220">
                <a:tc rowSpan="2"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Reserves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Marginal Reserve</a:t>
                      </a:r>
                    </a:p>
                    <a:p>
                      <a:endParaRPr lang="en-US" dirty="0"/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9220">
                <a:tc gridSpan="2"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8517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구려 벽화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고구려 벽화">
      <a:maj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Hunting</Template>
  <TotalTime>2606</TotalTime>
  <Words>1072</Words>
  <Application>Microsoft Office PowerPoint</Application>
  <PresentationFormat>화면 슬라이드 쇼(4:3)</PresentationFormat>
  <Paragraphs>155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31" baseType="lpstr">
      <vt:lpstr>HY견명조</vt:lpstr>
      <vt:lpstr>맑은 고딕</vt:lpstr>
      <vt:lpstr>한양신명조</vt:lpstr>
      <vt:lpstr>휴먼고딕</vt:lpstr>
      <vt:lpstr>휴먼명조</vt:lpstr>
      <vt:lpstr>Arial</vt:lpstr>
      <vt:lpstr>Calibri</vt:lpstr>
      <vt:lpstr>Cambria Math</vt:lpstr>
      <vt:lpstr>Georgia</vt:lpstr>
      <vt:lpstr>Times New Roman</vt:lpstr>
      <vt:lpstr>Wingdings</vt:lpstr>
      <vt:lpstr>고구려 벽화</vt:lpstr>
      <vt:lpstr>Ch. 4. 자원량(매장량) 평가 및  개발 계획 수립</vt:lpstr>
      <vt:lpstr>참고 문헌 </vt:lpstr>
      <vt:lpstr>용어</vt:lpstr>
      <vt:lpstr>(광물) 매장량 산출 방식 (광업진흥공사 해외에너지팀 작성 자료)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석유 자원량 평가 기준 (2009년 12월 28일 지식경제부 보도자료)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jyuhome</cp:lastModifiedBy>
  <cp:revision>96</cp:revision>
  <cp:lastPrinted>2015-09-03T04:06:41Z</cp:lastPrinted>
  <dcterms:created xsi:type="dcterms:W3CDTF">2012-03-04T11:34:30Z</dcterms:created>
  <dcterms:modified xsi:type="dcterms:W3CDTF">2015-09-20T09:03:49Z</dcterms:modified>
</cp:coreProperties>
</file>